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63" r:id="rId3"/>
    <p:sldId id="257" r:id="rId4"/>
    <p:sldId id="259" r:id="rId5"/>
    <p:sldId id="260" r:id="rId6"/>
    <p:sldId id="264" r:id="rId7"/>
    <p:sldId id="268" r:id="rId8"/>
    <p:sldId id="278" r:id="rId9"/>
    <p:sldId id="292" r:id="rId10"/>
    <p:sldId id="267" r:id="rId11"/>
    <p:sldId id="281" r:id="rId12"/>
    <p:sldId id="266" r:id="rId13"/>
    <p:sldId id="276" r:id="rId14"/>
    <p:sldId id="269" r:id="rId15"/>
    <p:sldId id="271" r:id="rId16"/>
    <p:sldId id="272" r:id="rId17"/>
    <p:sldId id="273" r:id="rId18"/>
    <p:sldId id="274" r:id="rId19"/>
    <p:sldId id="279" r:id="rId20"/>
    <p:sldId id="287" r:id="rId21"/>
    <p:sldId id="282" r:id="rId22"/>
    <p:sldId id="283" r:id="rId23"/>
    <p:sldId id="284" r:id="rId24"/>
    <p:sldId id="285" r:id="rId25"/>
    <p:sldId id="286" r:id="rId26"/>
    <p:sldId id="289" r:id="rId27"/>
    <p:sldId id="288" r:id="rId28"/>
    <p:sldId id="293" r:id="rId29"/>
    <p:sldId id="280" r:id="rId30"/>
    <p:sldId id="290" r:id="rId31"/>
    <p:sldId id="291" r:id="rId32"/>
    <p:sldId id="294" r:id="rId3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260" autoAdjust="0"/>
  </p:normalViewPr>
  <p:slideViewPr>
    <p:cSldViewPr snapToGrid="0">
      <p:cViewPr varScale="1">
        <p:scale>
          <a:sx n="136" d="100"/>
          <a:sy n="136" d="100"/>
        </p:scale>
        <p:origin x="1266" y="16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image" Target="../media/image10.jpg"/></Relationships>
</file>

<file path=ppt/diagrams/_rels/data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image" Target="../media/image13.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image" Target="../media/image10.jpg"/></Relationships>
</file>

<file path=ppt/diagrams/_rels/drawing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image" Target="../media/image13.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A8C223-BCAD-4E50-86E7-F6970DE59B47}" type="doc">
      <dgm:prSet loTypeId="urn:microsoft.com/office/officeart/2005/8/layout/vList3" loCatId="picture" qsTypeId="urn:microsoft.com/office/officeart/2005/8/quickstyle/simple4" qsCatId="simple" csTypeId="urn:microsoft.com/office/officeart/2005/8/colors/accent1_2" csCatId="accent1" phldr="1"/>
      <dgm:spPr/>
    </dgm:pt>
    <dgm:pt modelId="{C6E458CC-D0F4-4A02-9E94-482FCC63360E}">
      <dgm:prSet phldrT="[Metin]" custT="1"/>
      <dgm:spPr/>
      <dgm:t>
        <a:bodyPr/>
        <a:lstStyle/>
        <a:p>
          <a:pPr algn="ctr"/>
          <a:r>
            <a:rPr lang="tr-TR" sz="1400" b="1" dirty="0" err="1"/>
            <a:t>Doç.Dr</a:t>
          </a:r>
          <a:r>
            <a:rPr lang="tr-TR" sz="1400" b="1" dirty="0"/>
            <a:t>. Numan Çelebi</a:t>
          </a:r>
        </a:p>
        <a:p>
          <a:pPr algn="ctr"/>
          <a:r>
            <a:rPr lang="tr-TR" sz="1400" dirty="0"/>
            <a:t>ncelebi.sakarya.edu.tr</a:t>
          </a:r>
        </a:p>
        <a:p>
          <a:pPr algn="ctr"/>
          <a:r>
            <a:rPr lang="tr-TR" sz="1400" dirty="0"/>
            <a:t>ncelebi@sakarya.edu.tr</a:t>
          </a:r>
        </a:p>
      </dgm:t>
    </dgm:pt>
    <dgm:pt modelId="{435CB26E-D12D-48B4-BC01-85D058580FBC}" type="parTrans" cxnId="{69AF11CE-AB61-40B3-BF6A-DF335C077887}">
      <dgm:prSet/>
      <dgm:spPr/>
      <dgm:t>
        <a:bodyPr/>
        <a:lstStyle/>
        <a:p>
          <a:endParaRPr lang="tr-TR"/>
        </a:p>
      </dgm:t>
    </dgm:pt>
    <dgm:pt modelId="{63529D7D-82C4-444C-8305-514D5BC2E41A}" type="sibTrans" cxnId="{69AF11CE-AB61-40B3-BF6A-DF335C077887}">
      <dgm:prSet/>
      <dgm:spPr/>
      <dgm:t>
        <a:bodyPr/>
        <a:lstStyle/>
        <a:p>
          <a:endParaRPr lang="tr-TR"/>
        </a:p>
      </dgm:t>
    </dgm:pt>
    <dgm:pt modelId="{D217894F-C249-4723-9865-8A6259A8B4B0}">
      <dgm:prSet phldrT="[Metin]" custT="1"/>
      <dgm:spPr/>
      <dgm:t>
        <a:bodyPr/>
        <a:lstStyle/>
        <a:p>
          <a:pPr algn="ctr"/>
          <a:r>
            <a:rPr lang="tr-TR" sz="1400" b="1" dirty="0" err="1"/>
            <a:t>Dr.Öğr.Üyesi</a:t>
          </a:r>
          <a:r>
            <a:rPr lang="tr-TR" sz="1400" b="1" dirty="0"/>
            <a:t> Levent Çallı</a:t>
          </a:r>
        </a:p>
        <a:p>
          <a:pPr algn="ctr"/>
          <a:r>
            <a:rPr lang="tr-TR" sz="1400" dirty="0"/>
            <a:t>lcalli.sakarya.edu.tr</a:t>
          </a:r>
        </a:p>
        <a:p>
          <a:pPr algn="ctr"/>
          <a:r>
            <a:rPr lang="tr-TR" sz="1400" dirty="0"/>
            <a:t>lcalli@sakarya.edu.tr</a:t>
          </a:r>
        </a:p>
      </dgm:t>
    </dgm:pt>
    <dgm:pt modelId="{80038AC4-A781-449F-B0C1-DD7BA57BFC6B}" type="parTrans" cxnId="{75F0A9DC-05F9-4ABF-9039-3A7E38047526}">
      <dgm:prSet/>
      <dgm:spPr/>
      <dgm:t>
        <a:bodyPr/>
        <a:lstStyle/>
        <a:p>
          <a:endParaRPr lang="tr-TR"/>
        </a:p>
      </dgm:t>
    </dgm:pt>
    <dgm:pt modelId="{6096B215-69F0-42DF-9838-4C16699203DD}" type="sibTrans" cxnId="{75F0A9DC-05F9-4ABF-9039-3A7E38047526}">
      <dgm:prSet/>
      <dgm:spPr/>
      <dgm:t>
        <a:bodyPr/>
        <a:lstStyle/>
        <a:p>
          <a:endParaRPr lang="tr-TR"/>
        </a:p>
      </dgm:t>
    </dgm:pt>
    <dgm:pt modelId="{897CEEF9-22D6-4349-8EB9-43DB1DF629CB}">
      <dgm:prSet phldrT="[Metin]" custT="1"/>
      <dgm:spPr/>
      <dgm:t>
        <a:bodyPr/>
        <a:lstStyle/>
        <a:p>
          <a:r>
            <a:rPr lang="tr-TR" sz="1400" b="1" dirty="0" err="1"/>
            <a:t>Dr.Öğr.Üyesi</a:t>
          </a:r>
          <a:r>
            <a:rPr lang="tr-TR" sz="1400" b="1" dirty="0"/>
            <a:t> Tuğrul </a:t>
          </a:r>
          <a:r>
            <a:rPr lang="tr-TR" sz="1400" b="1" dirty="0" err="1"/>
            <a:t>Taşcı</a:t>
          </a:r>
          <a:endParaRPr lang="tr-TR" sz="1400" b="1" dirty="0"/>
        </a:p>
        <a:p>
          <a:r>
            <a:rPr lang="tr-TR" sz="1400" dirty="0"/>
            <a:t>ttasci.sakarya.edu.tr</a:t>
          </a:r>
        </a:p>
        <a:p>
          <a:r>
            <a:rPr lang="tr-TR" sz="1400" dirty="0"/>
            <a:t>ttasci@sakarya.edu.tr</a:t>
          </a:r>
        </a:p>
      </dgm:t>
    </dgm:pt>
    <dgm:pt modelId="{543DC873-E64A-4DB5-A377-BC3D9B383FC4}" type="sibTrans" cxnId="{10BD1830-8674-4CD5-A5EA-584C76742794}">
      <dgm:prSet/>
      <dgm:spPr/>
      <dgm:t>
        <a:bodyPr/>
        <a:lstStyle/>
        <a:p>
          <a:endParaRPr lang="tr-TR"/>
        </a:p>
      </dgm:t>
    </dgm:pt>
    <dgm:pt modelId="{87FD7EEF-BE81-4AF3-8669-D939858E2C4B}" type="parTrans" cxnId="{10BD1830-8674-4CD5-A5EA-584C76742794}">
      <dgm:prSet/>
      <dgm:spPr/>
      <dgm:t>
        <a:bodyPr/>
        <a:lstStyle/>
        <a:p>
          <a:endParaRPr lang="tr-TR"/>
        </a:p>
      </dgm:t>
    </dgm:pt>
    <dgm:pt modelId="{43EB4629-BDCF-4A4D-9A20-0471988F288C}" type="pres">
      <dgm:prSet presAssocID="{FCA8C223-BCAD-4E50-86E7-F6970DE59B47}" presName="linearFlow" presStyleCnt="0">
        <dgm:presLayoutVars>
          <dgm:dir/>
          <dgm:resizeHandles val="exact"/>
        </dgm:presLayoutVars>
      </dgm:prSet>
      <dgm:spPr/>
    </dgm:pt>
    <dgm:pt modelId="{5C63687E-50A4-4479-A31A-C99688E9CA93}" type="pres">
      <dgm:prSet presAssocID="{C6E458CC-D0F4-4A02-9E94-482FCC63360E}" presName="composite" presStyleCnt="0"/>
      <dgm:spPr/>
    </dgm:pt>
    <dgm:pt modelId="{EF9397AB-D18E-42FF-9AD2-A44A2D1AC017}" type="pres">
      <dgm:prSet presAssocID="{C6E458CC-D0F4-4A02-9E94-482FCC63360E}"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dgm:spPr>
    </dgm:pt>
    <dgm:pt modelId="{018B5AA9-6B73-495A-89B1-E7BF6368D142}" type="pres">
      <dgm:prSet presAssocID="{C6E458CC-D0F4-4A02-9E94-482FCC63360E}" presName="txShp" presStyleLbl="node1" presStyleIdx="0" presStyleCnt="3" custScaleX="96196">
        <dgm:presLayoutVars>
          <dgm:bulletEnabled val="1"/>
        </dgm:presLayoutVars>
      </dgm:prSet>
      <dgm:spPr/>
    </dgm:pt>
    <dgm:pt modelId="{BA20F417-FC03-4746-A8DB-22D08282E7B5}" type="pres">
      <dgm:prSet presAssocID="{63529D7D-82C4-444C-8305-514D5BC2E41A}" presName="spacing" presStyleCnt="0"/>
      <dgm:spPr/>
    </dgm:pt>
    <dgm:pt modelId="{4EBBF52B-46E3-4E2A-A386-F7DBD75847D6}" type="pres">
      <dgm:prSet presAssocID="{D217894F-C249-4723-9865-8A6259A8B4B0}" presName="composite" presStyleCnt="0"/>
      <dgm:spPr/>
    </dgm:pt>
    <dgm:pt modelId="{8FBA3094-5C7F-4622-A04C-E3AC263CF685}" type="pres">
      <dgm:prSet presAssocID="{D217894F-C249-4723-9865-8A6259A8B4B0}"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dgm:spPr>
    </dgm:pt>
    <dgm:pt modelId="{27B3A0EB-6A44-41E7-8FA8-240007CBAFA4}" type="pres">
      <dgm:prSet presAssocID="{D217894F-C249-4723-9865-8A6259A8B4B0}" presName="txShp" presStyleLbl="node1" presStyleIdx="1" presStyleCnt="3" custScaleX="96196">
        <dgm:presLayoutVars>
          <dgm:bulletEnabled val="1"/>
        </dgm:presLayoutVars>
      </dgm:prSet>
      <dgm:spPr/>
    </dgm:pt>
    <dgm:pt modelId="{FBA2CD7F-9445-471D-A8D5-F356FD584326}" type="pres">
      <dgm:prSet presAssocID="{6096B215-69F0-42DF-9838-4C16699203DD}" presName="spacing" presStyleCnt="0"/>
      <dgm:spPr/>
    </dgm:pt>
    <dgm:pt modelId="{28DC0D17-D5B5-42CE-8940-4ED04FE6BDA7}" type="pres">
      <dgm:prSet presAssocID="{897CEEF9-22D6-4349-8EB9-43DB1DF629CB}" presName="composite" presStyleCnt="0"/>
      <dgm:spPr/>
    </dgm:pt>
    <dgm:pt modelId="{D50F3759-E729-45FE-BA96-3CDCC758162F}" type="pres">
      <dgm:prSet presAssocID="{897CEEF9-22D6-4349-8EB9-43DB1DF629CB}" presName="imgShp" presStyleLbl="fgImgPlace1" presStyleIdx="2" presStyleCnt="3"/>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t="-10000" b="-10000"/>
          </a:stretch>
        </a:blipFill>
      </dgm:spPr>
    </dgm:pt>
    <dgm:pt modelId="{98053321-C5EE-44CA-B455-1D70749AFBC0}" type="pres">
      <dgm:prSet presAssocID="{897CEEF9-22D6-4349-8EB9-43DB1DF629CB}" presName="txShp" presStyleLbl="node1" presStyleIdx="2" presStyleCnt="3" custScaleX="96196">
        <dgm:presLayoutVars>
          <dgm:bulletEnabled val="1"/>
        </dgm:presLayoutVars>
      </dgm:prSet>
      <dgm:spPr/>
    </dgm:pt>
  </dgm:ptLst>
  <dgm:cxnLst>
    <dgm:cxn modelId="{10BD1830-8674-4CD5-A5EA-584C76742794}" srcId="{FCA8C223-BCAD-4E50-86E7-F6970DE59B47}" destId="{897CEEF9-22D6-4349-8EB9-43DB1DF629CB}" srcOrd="2" destOrd="0" parTransId="{87FD7EEF-BE81-4AF3-8669-D939858E2C4B}" sibTransId="{543DC873-E64A-4DB5-A377-BC3D9B383FC4}"/>
    <dgm:cxn modelId="{9FE4664C-7A36-47A2-9BE1-7ED830BC8E5E}" type="presOf" srcId="{897CEEF9-22D6-4349-8EB9-43DB1DF629CB}" destId="{98053321-C5EE-44CA-B455-1D70749AFBC0}" srcOrd="0" destOrd="0" presId="urn:microsoft.com/office/officeart/2005/8/layout/vList3"/>
    <dgm:cxn modelId="{D90DB087-910F-4CE1-9836-4D28C85812C2}" type="presOf" srcId="{FCA8C223-BCAD-4E50-86E7-F6970DE59B47}" destId="{43EB4629-BDCF-4A4D-9A20-0471988F288C}" srcOrd="0" destOrd="0" presId="urn:microsoft.com/office/officeart/2005/8/layout/vList3"/>
    <dgm:cxn modelId="{8113298F-A179-4B09-A91D-0D132D4A2DFC}" type="presOf" srcId="{C6E458CC-D0F4-4A02-9E94-482FCC63360E}" destId="{018B5AA9-6B73-495A-89B1-E7BF6368D142}" srcOrd="0" destOrd="0" presId="urn:microsoft.com/office/officeart/2005/8/layout/vList3"/>
    <dgm:cxn modelId="{51D7B996-B2B6-40DC-B576-8774D2C94A6E}" type="presOf" srcId="{D217894F-C249-4723-9865-8A6259A8B4B0}" destId="{27B3A0EB-6A44-41E7-8FA8-240007CBAFA4}" srcOrd="0" destOrd="0" presId="urn:microsoft.com/office/officeart/2005/8/layout/vList3"/>
    <dgm:cxn modelId="{69AF11CE-AB61-40B3-BF6A-DF335C077887}" srcId="{FCA8C223-BCAD-4E50-86E7-F6970DE59B47}" destId="{C6E458CC-D0F4-4A02-9E94-482FCC63360E}" srcOrd="0" destOrd="0" parTransId="{435CB26E-D12D-48B4-BC01-85D058580FBC}" sibTransId="{63529D7D-82C4-444C-8305-514D5BC2E41A}"/>
    <dgm:cxn modelId="{75F0A9DC-05F9-4ABF-9039-3A7E38047526}" srcId="{FCA8C223-BCAD-4E50-86E7-F6970DE59B47}" destId="{D217894F-C249-4723-9865-8A6259A8B4B0}" srcOrd="1" destOrd="0" parTransId="{80038AC4-A781-449F-B0C1-DD7BA57BFC6B}" sibTransId="{6096B215-69F0-42DF-9838-4C16699203DD}"/>
    <dgm:cxn modelId="{074E19E2-5BA5-4FB5-BFF9-9826BEA8AE31}" type="presParOf" srcId="{43EB4629-BDCF-4A4D-9A20-0471988F288C}" destId="{5C63687E-50A4-4479-A31A-C99688E9CA93}" srcOrd="0" destOrd="0" presId="urn:microsoft.com/office/officeart/2005/8/layout/vList3"/>
    <dgm:cxn modelId="{F8765925-FABC-4D9F-B9B1-51642A6AE392}" type="presParOf" srcId="{5C63687E-50A4-4479-A31A-C99688E9CA93}" destId="{EF9397AB-D18E-42FF-9AD2-A44A2D1AC017}" srcOrd="0" destOrd="0" presId="urn:microsoft.com/office/officeart/2005/8/layout/vList3"/>
    <dgm:cxn modelId="{16BD8816-BFC4-4642-BB2B-D2F3FBE61E27}" type="presParOf" srcId="{5C63687E-50A4-4479-A31A-C99688E9CA93}" destId="{018B5AA9-6B73-495A-89B1-E7BF6368D142}" srcOrd="1" destOrd="0" presId="urn:microsoft.com/office/officeart/2005/8/layout/vList3"/>
    <dgm:cxn modelId="{08988EA5-C3E9-46FB-A0C1-1C73924ED908}" type="presParOf" srcId="{43EB4629-BDCF-4A4D-9A20-0471988F288C}" destId="{BA20F417-FC03-4746-A8DB-22D08282E7B5}" srcOrd="1" destOrd="0" presId="urn:microsoft.com/office/officeart/2005/8/layout/vList3"/>
    <dgm:cxn modelId="{43E2C762-8BFA-40BC-BB13-A0DE82D15197}" type="presParOf" srcId="{43EB4629-BDCF-4A4D-9A20-0471988F288C}" destId="{4EBBF52B-46E3-4E2A-A386-F7DBD75847D6}" srcOrd="2" destOrd="0" presId="urn:microsoft.com/office/officeart/2005/8/layout/vList3"/>
    <dgm:cxn modelId="{0D91D123-91CF-4338-B458-23AE5B80E55C}" type="presParOf" srcId="{4EBBF52B-46E3-4E2A-A386-F7DBD75847D6}" destId="{8FBA3094-5C7F-4622-A04C-E3AC263CF685}" srcOrd="0" destOrd="0" presId="urn:microsoft.com/office/officeart/2005/8/layout/vList3"/>
    <dgm:cxn modelId="{8782462C-7634-4361-9E21-1EE774A16A84}" type="presParOf" srcId="{4EBBF52B-46E3-4E2A-A386-F7DBD75847D6}" destId="{27B3A0EB-6A44-41E7-8FA8-240007CBAFA4}" srcOrd="1" destOrd="0" presId="urn:microsoft.com/office/officeart/2005/8/layout/vList3"/>
    <dgm:cxn modelId="{9F65486A-61A7-45D3-84CA-C25EA0439B2B}" type="presParOf" srcId="{43EB4629-BDCF-4A4D-9A20-0471988F288C}" destId="{FBA2CD7F-9445-471D-A8D5-F356FD584326}" srcOrd="3" destOrd="0" presId="urn:microsoft.com/office/officeart/2005/8/layout/vList3"/>
    <dgm:cxn modelId="{83698866-77EF-4042-9702-F8DABC92ECD6}" type="presParOf" srcId="{43EB4629-BDCF-4A4D-9A20-0471988F288C}" destId="{28DC0D17-D5B5-42CE-8940-4ED04FE6BDA7}" srcOrd="4" destOrd="0" presId="urn:microsoft.com/office/officeart/2005/8/layout/vList3"/>
    <dgm:cxn modelId="{ED13B646-AD58-4596-A7F2-A13E8D74A12D}" type="presParOf" srcId="{28DC0D17-D5B5-42CE-8940-4ED04FE6BDA7}" destId="{D50F3759-E729-45FE-BA96-3CDCC758162F}" srcOrd="0" destOrd="0" presId="urn:microsoft.com/office/officeart/2005/8/layout/vList3"/>
    <dgm:cxn modelId="{49D7950D-6D00-4BFC-8AD7-C07164FB5868}" type="presParOf" srcId="{28DC0D17-D5B5-42CE-8940-4ED04FE6BDA7}" destId="{98053321-C5EE-44CA-B455-1D70749AFBC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A8C223-BCAD-4E50-86E7-F6970DE59B47}" type="doc">
      <dgm:prSet loTypeId="urn:microsoft.com/office/officeart/2005/8/layout/vList3" loCatId="picture" qsTypeId="urn:microsoft.com/office/officeart/2005/8/quickstyle/simple4" qsCatId="simple" csTypeId="urn:microsoft.com/office/officeart/2005/8/colors/accent1_2" csCatId="accent1" phldr="1"/>
      <dgm:spPr/>
      <dgm:t>
        <a:bodyPr/>
        <a:lstStyle/>
        <a:p>
          <a:endParaRPr lang="tr-TR"/>
        </a:p>
      </dgm:t>
    </dgm:pt>
    <dgm:pt modelId="{D217894F-C249-4723-9865-8A6259A8B4B0}">
      <dgm:prSet phldrT="[Metin]"/>
      <dgm:spPr/>
      <dgm:t>
        <a:bodyPr/>
        <a:lstStyle/>
        <a:p>
          <a:pPr algn="ctr"/>
          <a:r>
            <a:rPr lang="tr-TR" b="1" dirty="0" err="1"/>
            <a:t>Arş.Gör.Dr</a:t>
          </a:r>
          <a:r>
            <a:rPr lang="tr-TR" b="1" dirty="0"/>
            <a:t>. Muhammed Kotan</a:t>
          </a:r>
        </a:p>
        <a:p>
          <a:pPr algn="ctr"/>
          <a:r>
            <a:rPr lang="tr-TR" dirty="0"/>
            <a:t>mkotan.sakarya.edu.tr</a:t>
          </a:r>
        </a:p>
        <a:p>
          <a:pPr algn="ctr"/>
          <a:r>
            <a:rPr lang="tr-TR" dirty="0"/>
            <a:t>mkotan@sakarya.edu.tr</a:t>
          </a:r>
        </a:p>
      </dgm:t>
    </dgm:pt>
    <dgm:pt modelId="{80038AC4-A781-449F-B0C1-DD7BA57BFC6B}" type="parTrans" cxnId="{75F0A9DC-05F9-4ABF-9039-3A7E38047526}">
      <dgm:prSet/>
      <dgm:spPr/>
      <dgm:t>
        <a:bodyPr/>
        <a:lstStyle/>
        <a:p>
          <a:endParaRPr lang="tr-TR"/>
        </a:p>
      </dgm:t>
    </dgm:pt>
    <dgm:pt modelId="{6096B215-69F0-42DF-9838-4C16699203DD}" type="sibTrans" cxnId="{75F0A9DC-05F9-4ABF-9039-3A7E38047526}">
      <dgm:prSet/>
      <dgm:spPr/>
      <dgm:t>
        <a:bodyPr/>
        <a:lstStyle/>
        <a:p>
          <a:endParaRPr lang="tr-TR"/>
        </a:p>
      </dgm:t>
    </dgm:pt>
    <dgm:pt modelId="{C6E458CC-D0F4-4A02-9E94-482FCC63360E}">
      <dgm:prSet phldrT="[Metin]" custT="1"/>
      <dgm:spPr/>
      <dgm:t>
        <a:bodyPr/>
        <a:lstStyle/>
        <a:p>
          <a:pPr algn="ctr"/>
          <a:r>
            <a:rPr lang="tr-TR" sz="1400" b="1" dirty="0"/>
            <a:t> </a:t>
          </a:r>
          <a:r>
            <a:rPr lang="tr-TR" sz="1400" b="1" dirty="0" err="1"/>
            <a:t>Doç.Dr</a:t>
          </a:r>
          <a:r>
            <a:rPr lang="tr-TR" sz="1400" b="1" dirty="0"/>
            <a:t>. İhsan Hakan Selvi</a:t>
          </a:r>
        </a:p>
        <a:p>
          <a:pPr algn="ctr"/>
          <a:r>
            <a:rPr lang="tr-TR" sz="1400" dirty="0"/>
            <a:t>ihselvi.sakarya.edu.tr</a:t>
          </a:r>
        </a:p>
        <a:p>
          <a:pPr algn="ctr"/>
          <a:r>
            <a:rPr lang="tr-TR" sz="1400" dirty="0"/>
            <a:t>ihselvi@sakarya.edu.tr </a:t>
          </a:r>
        </a:p>
      </dgm:t>
    </dgm:pt>
    <dgm:pt modelId="{63529D7D-82C4-444C-8305-514D5BC2E41A}" type="sibTrans" cxnId="{69AF11CE-AB61-40B3-BF6A-DF335C077887}">
      <dgm:prSet/>
      <dgm:spPr/>
      <dgm:t>
        <a:bodyPr/>
        <a:lstStyle/>
        <a:p>
          <a:endParaRPr lang="tr-TR"/>
        </a:p>
      </dgm:t>
    </dgm:pt>
    <dgm:pt modelId="{435CB26E-D12D-48B4-BC01-85D058580FBC}" type="parTrans" cxnId="{69AF11CE-AB61-40B3-BF6A-DF335C077887}">
      <dgm:prSet/>
      <dgm:spPr/>
      <dgm:t>
        <a:bodyPr/>
        <a:lstStyle/>
        <a:p>
          <a:endParaRPr lang="tr-TR"/>
        </a:p>
      </dgm:t>
    </dgm:pt>
    <dgm:pt modelId="{43EB4629-BDCF-4A4D-9A20-0471988F288C}" type="pres">
      <dgm:prSet presAssocID="{FCA8C223-BCAD-4E50-86E7-F6970DE59B47}" presName="linearFlow" presStyleCnt="0">
        <dgm:presLayoutVars>
          <dgm:dir/>
          <dgm:resizeHandles val="exact"/>
        </dgm:presLayoutVars>
      </dgm:prSet>
      <dgm:spPr/>
    </dgm:pt>
    <dgm:pt modelId="{5C63687E-50A4-4479-A31A-C99688E9CA93}" type="pres">
      <dgm:prSet presAssocID="{C6E458CC-D0F4-4A02-9E94-482FCC63360E}" presName="composite" presStyleCnt="0"/>
      <dgm:spPr/>
    </dgm:pt>
    <dgm:pt modelId="{EF9397AB-D18E-42FF-9AD2-A44A2D1AC017}" type="pres">
      <dgm:prSet presAssocID="{C6E458CC-D0F4-4A02-9E94-482FCC63360E}" presName="imgShp" presStyleLbl="fgImgPlace1" presStyleIdx="0" presStyleCnt="2" custLinFactNeighborX="-17683"/>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dgm:spPr>
    </dgm:pt>
    <dgm:pt modelId="{018B5AA9-6B73-495A-89B1-E7BF6368D142}" type="pres">
      <dgm:prSet presAssocID="{C6E458CC-D0F4-4A02-9E94-482FCC63360E}" presName="txShp" presStyleLbl="node1" presStyleIdx="0" presStyleCnt="2" custScaleX="119173">
        <dgm:presLayoutVars>
          <dgm:bulletEnabled val="1"/>
        </dgm:presLayoutVars>
      </dgm:prSet>
      <dgm:spPr/>
    </dgm:pt>
    <dgm:pt modelId="{BA20F417-FC03-4746-A8DB-22D08282E7B5}" type="pres">
      <dgm:prSet presAssocID="{63529D7D-82C4-444C-8305-514D5BC2E41A}" presName="spacing" presStyleCnt="0"/>
      <dgm:spPr/>
    </dgm:pt>
    <dgm:pt modelId="{4EBBF52B-46E3-4E2A-A386-F7DBD75847D6}" type="pres">
      <dgm:prSet presAssocID="{D217894F-C249-4723-9865-8A6259A8B4B0}" presName="composite" presStyleCnt="0"/>
      <dgm:spPr/>
    </dgm:pt>
    <dgm:pt modelId="{8FBA3094-5C7F-4622-A04C-E3AC263CF685}" type="pres">
      <dgm:prSet presAssocID="{D217894F-C249-4723-9865-8A6259A8B4B0}" presName="imgShp" presStyleLbl="fgImgPlace1" presStyleIdx="1" presStyleCnt="2" custLinFactNeighborX="-16416"/>
      <dgm:spPr>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dgm:spPr>
    </dgm:pt>
    <dgm:pt modelId="{27B3A0EB-6A44-41E7-8FA8-240007CBAFA4}" type="pres">
      <dgm:prSet presAssocID="{D217894F-C249-4723-9865-8A6259A8B4B0}" presName="txShp" presStyleLbl="node1" presStyleIdx="1" presStyleCnt="2" custScaleX="121089">
        <dgm:presLayoutVars>
          <dgm:bulletEnabled val="1"/>
        </dgm:presLayoutVars>
      </dgm:prSet>
      <dgm:spPr/>
    </dgm:pt>
  </dgm:ptLst>
  <dgm:cxnLst>
    <dgm:cxn modelId="{112E7D2B-465E-4261-84B4-514EDFFF3620}" type="presOf" srcId="{C6E458CC-D0F4-4A02-9E94-482FCC63360E}" destId="{018B5AA9-6B73-495A-89B1-E7BF6368D142}" srcOrd="0" destOrd="0" presId="urn:microsoft.com/office/officeart/2005/8/layout/vList3"/>
    <dgm:cxn modelId="{FD16EF2D-5902-4DB3-B59F-55E39D1353D9}" type="presOf" srcId="{D217894F-C249-4723-9865-8A6259A8B4B0}" destId="{27B3A0EB-6A44-41E7-8FA8-240007CBAFA4}" srcOrd="0" destOrd="0" presId="urn:microsoft.com/office/officeart/2005/8/layout/vList3"/>
    <dgm:cxn modelId="{B05D6275-408F-4ACB-BA5F-78806AB66E78}" type="presOf" srcId="{FCA8C223-BCAD-4E50-86E7-F6970DE59B47}" destId="{43EB4629-BDCF-4A4D-9A20-0471988F288C}" srcOrd="0" destOrd="0" presId="urn:microsoft.com/office/officeart/2005/8/layout/vList3"/>
    <dgm:cxn modelId="{69AF11CE-AB61-40B3-BF6A-DF335C077887}" srcId="{FCA8C223-BCAD-4E50-86E7-F6970DE59B47}" destId="{C6E458CC-D0F4-4A02-9E94-482FCC63360E}" srcOrd="0" destOrd="0" parTransId="{435CB26E-D12D-48B4-BC01-85D058580FBC}" sibTransId="{63529D7D-82C4-444C-8305-514D5BC2E41A}"/>
    <dgm:cxn modelId="{75F0A9DC-05F9-4ABF-9039-3A7E38047526}" srcId="{FCA8C223-BCAD-4E50-86E7-F6970DE59B47}" destId="{D217894F-C249-4723-9865-8A6259A8B4B0}" srcOrd="1" destOrd="0" parTransId="{80038AC4-A781-449F-B0C1-DD7BA57BFC6B}" sibTransId="{6096B215-69F0-42DF-9838-4C16699203DD}"/>
    <dgm:cxn modelId="{2D4E6686-899F-42F6-A2FB-46EB55B2054D}" type="presParOf" srcId="{43EB4629-BDCF-4A4D-9A20-0471988F288C}" destId="{5C63687E-50A4-4479-A31A-C99688E9CA93}" srcOrd="0" destOrd="0" presId="urn:microsoft.com/office/officeart/2005/8/layout/vList3"/>
    <dgm:cxn modelId="{A9D47B43-A7DA-4FD5-9569-E60D20A2A033}" type="presParOf" srcId="{5C63687E-50A4-4479-A31A-C99688E9CA93}" destId="{EF9397AB-D18E-42FF-9AD2-A44A2D1AC017}" srcOrd="0" destOrd="0" presId="urn:microsoft.com/office/officeart/2005/8/layout/vList3"/>
    <dgm:cxn modelId="{EA6A7C27-DC2A-4387-8EE0-00CD5C2DBB08}" type="presParOf" srcId="{5C63687E-50A4-4479-A31A-C99688E9CA93}" destId="{018B5AA9-6B73-495A-89B1-E7BF6368D142}" srcOrd="1" destOrd="0" presId="urn:microsoft.com/office/officeart/2005/8/layout/vList3"/>
    <dgm:cxn modelId="{ABB81BF3-CD41-46DC-AD4B-0D2D35EA2417}" type="presParOf" srcId="{43EB4629-BDCF-4A4D-9A20-0471988F288C}" destId="{BA20F417-FC03-4746-A8DB-22D08282E7B5}" srcOrd="1" destOrd="0" presId="urn:microsoft.com/office/officeart/2005/8/layout/vList3"/>
    <dgm:cxn modelId="{67195936-6ADC-4DD1-B5FF-43AFCDCD4C5C}" type="presParOf" srcId="{43EB4629-BDCF-4A4D-9A20-0471988F288C}" destId="{4EBBF52B-46E3-4E2A-A386-F7DBD75847D6}" srcOrd="2" destOrd="0" presId="urn:microsoft.com/office/officeart/2005/8/layout/vList3"/>
    <dgm:cxn modelId="{30BC967A-DD45-4630-933A-FC46CF275509}" type="presParOf" srcId="{4EBBF52B-46E3-4E2A-A386-F7DBD75847D6}" destId="{8FBA3094-5C7F-4622-A04C-E3AC263CF685}" srcOrd="0" destOrd="0" presId="urn:microsoft.com/office/officeart/2005/8/layout/vList3"/>
    <dgm:cxn modelId="{7BC658C6-7832-47FA-8FAE-289BE27B96C2}" type="presParOf" srcId="{4EBBF52B-46E3-4E2A-A386-F7DBD75847D6}" destId="{27B3A0EB-6A44-41E7-8FA8-240007CBAFA4}"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B5AA9-6B73-495A-89B1-E7BF6368D142}">
      <dsp:nvSpPr>
        <dsp:cNvPr id="0" name=""/>
        <dsp:cNvSpPr/>
      </dsp:nvSpPr>
      <dsp:spPr>
        <a:xfrm rot="10800000">
          <a:off x="1011232" y="355"/>
          <a:ext cx="2660441" cy="942873"/>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5781" tIns="53340" rIns="99568" bIns="53340" numCol="1" spcCol="1270" anchor="ctr" anchorCtr="0">
          <a:noAutofit/>
        </a:bodyPr>
        <a:lstStyle/>
        <a:p>
          <a:pPr marL="0" lvl="0" indent="0" algn="ctr" defTabSz="622300">
            <a:lnSpc>
              <a:spcPct val="90000"/>
            </a:lnSpc>
            <a:spcBef>
              <a:spcPct val="0"/>
            </a:spcBef>
            <a:spcAft>
              <a:spcPct val="35000"/>
            </a:spcAft>
            <a:buNone/>
          </a:pPr>
          <a:r>
            <a:rPr lang="tr-TR" sz="1400" b="1" kern="1200" dirty="0" err="1"/>
            <a:t>Doç.Dr</a:t>
          </a:r>
          <a:r>
            <a:rPr lang="tr-TR" sz="1400" b="1" kern="1200" dirty="0"/>
            <a:t>. Numan Çelebi</a:t>
          </a:r>
        </a:p>
        <a:p>
          <a:pPr marL="0" lvl="0" indent="0" algn="ctr" defTabSz="622300">
            <a:lnSpc>
              <a:spcPct val="90000"/>
            </a:lnSpc>
            <a:spcBef>
              <a:spcPct val="0"/>
            </a:spcBef>
            <a:spcAft>
              <a:spcPct val="35000"/>
            </a:spcAft>
            <a:buNone/>
          </a:pPr>
          <a:r>
            <a:rPr lang="tr-TR" sz="1400" kern="1200" dirty="0"/>
            <a:t>ncelebi.sakarya.edu.tr</a:t>
          </a:r>
        </a:p>
        <a:p>
          <a:pPr marL="0" lvl="0" indent="0" algn="ctr" defTabSz="622300">
            <a:lnSpc>
              <a:spcPct val="90000"/>
            </a:lnSpc>
            <a:spcBef>
              <a:spcPct val="0"/>
            </a:spcBef>
            <a:spcAft>
              <a:spcPct val="35000"/>
            </a:spcAft>
            <a:buNone/>
          </a:pPr>
          <a:r>
            <a:rPr lang="tr-TR" sz="1400" kern="1200" dirty="0"/>
            <a:t>ncelebi@sakarya.edu.tr</a:t>
          </a:r>
        </a:p>
      </dsp:txBody>
      <dsp:txXfrm rot="10800000">
        <a:off x="1246950" y="355"/>
        <a:ext cx="2424723" cy="942873"/>
      </dsp:txXfrm>
    </dsp:sp>
    <dsp:sp modelId="{EF9397AB-D18E-42FF-9AD2-A44A2D1AC017}">
      <dsp:nvSpPr>
        <dsp:cNvPr id="0" name=""/>
        <dsp:cNvSpPr/>
      </dsp:nvSpPr>
      <dsp:spPr>
        <a:xfrm>
          <a:off x="487193" y="355"/>
          <a:ext cx="942873" cy="94287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a:ln>
          <a:noFill/>
        </a:ln>
        <a:effectLst/>
      </dsp:spPr>
      <dsp:style>
        <a:lnRef idx="0">
          <a:scrgbClr r="0" g="0" b="0"/>
        </a:lnRef>
        <a:fillRef idx="1">
          <a:scrgbClr r="0" g="0" b="0"/>
        </a:fillRef>
        <a:effectRef idx="2">
          <a:scrgbClr r="0" g="0" b="0"/>
        </a:effectRef>
        <a:fontRef idx="minor"/>
      </dsp:style>
    </dsp:sp>
    <dsp:sp modelId="{27B3A0EB-6A44-41E7-8FA8-240007CBAFA4}">
      <dsp:nvSpPr>
        <dsp:cNvPr id="0" name=""/>
        <dsp:cNvSpPr/>
      </dsp:nvSpPr>
      <dsp:spPr>
        <a:xfrm rot="10800000">
          <a:off x="1011232" y="1224682"/>
          <a:ext cx="2660441" cy="942873"/>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5781" tIns="53340" rIns="99568" bIns="53340" numCol="1" spcCol="1270" anchor="ctr" anchorCtr="0">
          <a:noAutofit/>
        </a:bodyPr>
        <a:lstStyle/>
        <a:p>
          <a:pPr marL="0" lvl="0" indent="0" algn="ctr" defTabSz="622300">
            <a:lnSpc>
              <a:spcPct val="90000"/>
            </a:lnSpc>
            <a:spcBef>
              <a:spcPct val="0"/>
            </a:spcBef>
            <a:spcAft>
              <a:spcPct val="35000"/>
            </a:spcAft>
            <a:buNone/>
          </a:pPr>
          <a:r>
            <a:rPr lang="tr-TR" sz="1400" b="1" kern="1200" dirty="0" err="1"/>
            <a:t>Dr.Öğr.Üyesi</a:t>
          </a:r>
          <a:r>
            <a:rPr lang="tr-TR" sz="1400" b="1" kern="1200" dirty="0"/>
            <a:t> Levent Çallı</a:t>
          </a:r>
        </a:p>
        <a:p>
          <a:pPr marL="0" lvl="0" indent="0" algn="ctr" defTabSz="622300">
            <a:lnSpc>
              <a:spcPct val="90000"/>
            </a:lnSpc>
            <a:spcBef>
              <a:spcPct val="0"/>
            </a:spcBef>
            <a:spcAft>
              <a:spcPct val="35000"/>
            </a:spcAft>
            <a:buNone/>
          </a:pPr>
          <a:r>
            <a:rPr lang="tr-TR" sz="1400" kern="1200" dirty="0"/>
            <a:t>lcalli.sakarya.edu.tr</a:t>
          </a:r>
        </a:p>
        <a:p>
          <a:pPr marL="0" lvl="0" indent="0" algn="ctr" defTabSz="622300">
            <a:lnSpc>
              <a:spcPct val="90000"/>
            </a:lnSpc>
            <a:spcBef>
              <a:spcPct val="0"/>
            </a:spcBef>
            <a:spcAft>
              <a:spcPct val="35000"/>
            </a:spcAft>
            <a:buNone/>
          </a:pPr>
          <a:r>
            <a:rPr lang="tr-TR" sz="1400" kern="1200" dirty="0"/>
            <a:t>lcalli@sakarya.edu.tr</a:t>
          </a:r>
        </a:p>
      </dsp:txBody>
      <dsp:txXfrm rot="10800000">
        <a:off x="1246950" y="1224682"/>
        <a:ext cx="2424723" cy="942873"/>
      </dsp:txXfrm>
    </dsp:sp>
    <dsp:sp modelId="{8FBA3094-5C7F-4622-A04C-E3AC263CF685}">
      <dsp:nvSpPr>
        <dsp:cNvPr id="0" name=""/>
        <dsp:cNvSpPr/>
      </dsp:nvSpPr>
      <dsp:spPr>
        <a:xfrm>
          <a:off x="487193" y="1224682"/>
          <a:ext cx="942873" cy="94287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a:ln>
          <a:noFill/>
        </a:ln>
        <a:effectLst/>
      </dsp:spPr>
      <dsp:style>
        <a:lnRef idx="0">
          <a:scrgbClr r="0" g="0" b="0"/>
        </a:lnRef>
        <a:fillRef idx="1">
          <a:scrgbClr r="0" g="0" b="0"/>
        </a:fillRef>
        <a:effectRef idx="2">
          <a:scrgbClr r="0" g="0" b="0"/>
        </a:effectRef>
        <a:fontRef idx="minor"/>
      </dsp:style>
    </dsp:sp>
    <dsp:sp modelId="{98053321-C5EE-44CA-B455-1D70749AFBC0}">
      <dsp:nvSpPr>
        <dsp:cNvPr id="0" name=""/>
        <dsp:cNvSpPr/>
      </dsp:nvSpPr>
      <dsp:spPr>
        <a:xfrm rot="10800000">
          <a:off x="1011232" y="2449010"/>
          <a:ext cx="2660441" cy="942873"/>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5781" tIns="53340" rIns="99568" bIns="53340" numCol="1" spcCol="1270" anchor="ctr" anchorCtr="0">
          <a:noAutofit/>
        </a:bodyPr>
        <a:lstStyle/>
        <a:p>
          <a:pPr marL="0" lvl="0" indent="0" algn="ctr" defTabSz="622300">
            <a:lnSpc>
              <a:spcPct val="90000"/>
            </a:lnSpc>
            <a:spcBef>
              <a:spcPct val="0"/>
            </a:spcBef>
            <a:spcAft>
              <a:spcPct val="35000"/>
            </a:spcAft>
            <a:buNone/>
          </a:pPr>
          <a:r>
            <a:rPr lang="tr-TR" sz="1400" b="1" kern="1200" dirty="0" err="1"/>
            <a:t>Dr.Öğr.Üyesi</a:t>
          </a:r>
          <a:r>
            <a:rPr lang="tr-TR" sz="1400" b="1" kern="1200" dirty="0"/>
            <a:t> Tuğrul </a:t>
          </a:r>
          <a:r>
            <a:rPr lang="tr-TR" sz="1400" b="1" kern="1200" dirty="0" err="1"/>
            <a:t>Taşcı</a:t>
          </a:r>
          <a:endParaRPr lang="tr-TR" sz="1400" b="1" kern="1200" dirty="0"/>
        </a:p>
        <a:p>
          <a:pPr marL="0" lvl="0" indent="0" algn="ctr" defTabSz="622300">
            <a:lnSpc>
              <a:spcPct val="90000"/>
            </a:lnSpc>
            <a:spcBef>
              <a:spcPct val="0"/>
            </a:spcBef>
            <a:spcAft>
              <a:spcPct val="35000"/>
            </a:spcAft>
            <a:buNone/>
          </a:pPr>
          <a:r>
            <a:rPr lang="tr-TR" sz="1400" kern="1200" dirty="0"/>
            <a:t>ttasci.sakarya.edu.tr</a:t>
          </a:r>
        </a:p>
        <a:p>
          <a:pPr marL="0" lvl="0" indent="0" algn="ctr" defTabSz="622300">
            <a:lnSpc>
              <a:spcPct val="90000"/>
            </a:lnSpc>
            <a:spcBef>
              <a:spcPct val="0"/>
            </a:spcBef>
            <a:spcAft>
              <a:spcPct val="35000"/>
            </a:spcAft>
            <a:buNone/>
          </a:pPr>
          <a:r>
            <a:rPr lang="tr-TR" sz="1400" kern="1200" dirty="0"/>
            <a:t>ttasci@sakarya.edu.tr</a:t>
          </a:r>
        </a:p>
      </dsp:txBody>
      <dsp:txXfrm rot="10800000">
        <a:off x="1246950" y="2449010"/>
        <a:ext cx="2424723" cy="942873"/>
      </dsp:txXfrm>
    </dsp:sp>
    <dsp:sp modelId="{D50F3759-E729-45FE-BA96-3CDCC758162F}">
      <dsp:nvSpPr>
        <dsp:cNvPr id="0" name=""/>
        <dsp:cNvSpPr/>
      </dsp:nvSpPr>
      <dsp:spPr>
        <a:xfrm>
          <a:off x="487193" y="2449010"/>
          <a:ext cx="942873" cy="942873"/>
        </a:xfrm>
        <a:prstGeom prst="ellipse">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t="-10000" b="-10000"/>
          </a:stretch>
        </a:blipFill>
        <a:ln>
          <a:noFill/>
        </a:ln>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B5AA9-6B73-495A-89B1-E7BF6368D142}">
      <dsp:nvSpPr>
        <dsp:cNvPr id="0" name=""/>
        <dsp:cNvSpPr/>
      </dsp:nvSpPr>
      <dsp:spPr>
        <a:xfrm rot="10800000">
          <a:off x="496215" y="1315"/>
          <a:ext cx="2807226" cy="966471"/>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26187" tIns="53340" rIns="99568"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t> </a:t>
          </a:r>
          <a:r>
            <a:rPr lang="tr-TR" sz="1400" b="1" kern="1200" dirty="0" err="1"/>
            <a:t>Doç.Dr</a:t>
          </a:r>
          <a:r>
            <a:rPr lang="tr-TR" sz="1400" b="1" kern="1200" dirty="0"/>
            <a:t>. İhsan Hakan Selvi</a:t>
          </a:r>
        </a:p>
        <a:p>
          <a:pPr marL="0" lvl="0" indent="0" algn="ctr" defTabSz="622300">
            <a:lnSpc>
              <a:spcPct val="90000"/>
            </a:lnSpc>
            <a:spcBef>
              <a:spcPct val="0"/>
            </a:spcBef>
            <a:spcAft>
              <a:spcPct val="35000"/>
            </a:spcAft>
            <a:buNone/>
          </a:pPr>
          <a:r>
            <a:rPr lang="tr-TR" sz="1400" kern="1200" dirty="0"/>
            <a:t>ihselvi.sakarya.edu.tr</a:t>
          </a:r>
        </a:p>
        <a:p>
          <a:pPr marL="0" lvl="0" indent="0" algn="ctr" defTabSz="622300">
            <a:lnSpc>
              <a:spcPct val="90000"/>
            </a:lnSpc>
            <a:spcBef>
              <a:spcPct val="0"/>
            </a:spcBef>
            <a:spcAft>
              <a:spcPct val="35000"/>
            </a:spcAft>
            <a:buNone/>
          </a:pPr>
          <a:r>
            <a:rPr lang="tr-TR" sz="1400" kern="1200" dirty="0"/>
            <a:t>ihselvi@sakarya.edu.tr </a:t>
          </a:r>
        </a:p>
      </dsp:txBody>
      <dsp:txXfrm rot="10800000">
        <a:off x="737833" y="1315"/>
        <a:ext cx="2565608" cy="966471"/>
      </dsp:txXfrm>
    </dsp:sp>
    <dsp:sp modelId="{EF9397AB-D18E-42FF-9AD2-A44A2D1AC017}">
      <dsp:nvSpPr>
        <dsp:cNvPr id="0" name=""/>
        <dsp:cNvSpPr/>
      </dsp:nvSpPr>
      <dsp:spPr>
        <a:xfrm>
          <a:off x="67897" y="1315"/>
          <a:ext cx="966471" cy="966471"/>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a:ln>
          <a:noFill/>
        </a:ln>
        <a:effectLst/>
      </dsp:spPr>
      <dsp:style>
        <a:lnRef idx="0">
          <a:scrgbClr r="0" g="0" b="0"/>
        </a:lnRef>
        <a:fillRef idx="1">
          <a:scrgbClr r="0" g="0" b="0"/>
        </a:fillRef>
        <a:effectRef idx="2">
          <a:scrgbClr r="0" g="0" b="0"/>
        </a:effectRef>
        <a:fontRef idx="minor"/>
      </dsp:style>
    </dsp:sp>
    <dsp:sp modelId="{27B3A0EB-6A44-41E7-8FA8-240007CBAFA4}">
      <dsp:nvSpPr>
        <dsp:cNvPr id="0" name=""/>
        <dsp:cNvSpPr/>
      </dsp:nvSpPr>
      <dsp:spPr>
        <a:xfrm rot="10800000">
          <a:off x="462365" y="1256285"/>
          <a:ext cx="2852359" cy="966471"/>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26187" tIns="49530" rIns="92456" bIns="49530" numCol="1" spcCol="1270" anchor="ctr" anchorCtr="0">
          <a:noAutofit/>
        </a:bodyPr>
        <a:lstStyle/>
        <a:p>
          <a:pPr marL="0" lvl="0" indent="0" algn="ctr" defTabSz="577850">
            <a:lnSpc>
              <a:spcPct val="90000"/>
            </a:lnSpc>
            <a:spcBef>
              <a:spcPct val="0"/>
            </a:spcBef>
            <a:spcAft>
              <a:spcPct val="35000"/>
            </a:spcAft>
            <a:buNone/>
          </a:pPr>
          <a:r>
            <a:rPr lang="tr-TR" sz="1300" b="1" kern="1200" dirty="0" err="1"/>
            <a:t>Arş.Gör.Dr</a:t>
          </a:r>
          <a:r>
            <a:rPr lang="tr-TR" sz="1300" b="1" kern="1200" dirty="0"/>
            <a:t>. Muhammed Kotan</a:t>
          </a:r>
        </a:p>
        <a:p>
          <a:pPr marL="0" lvl="0" indent="0" algn="ctr" defTabSz="577850">
            <a:lnSpc>
              <a:spcPct val="90000"/>
            </a:lnSpc>
            <a:spcBef>
              <a:spcPct val="0"/>
            </a:spcBef>
            <a:spcAft>
              <a:spcPct val="35000"/>
            </a:spcAft>
            <a:buNone/>
          </a:pPr>
          <a:r>
            <a:rPr lang="tr-TR" sz="1300" kern="1200" dirty="0"/>
            <a:t>mkotan.sakarya.edu.tr</a:t>
          </a:r>
        </a:p>
        <a:p>
          <a:pPr marL="0" lvl="0" indent="0" algn="ctr" defTabSz="577850">
            <a:lnSpc>
              <a:spcPct val="90000"/>
            </a:lnSpc>
            <a:spcBef>
              <a:spcPct val="0"/>
            </a:spcBef>
            <a:spcAft>
              <a:spcPct val="35000"/>
            </a:spcAft>
            <a:buNone/>
          </a:pPr>
          <a:r>
            <a:rPr lang="tr-TR" sz="1300" kern="1200" dirty="0"/>
            <a:t>mkotan@sakarya.edu.tr</a:t>
          </a:r>
        </a:p>
      </dsp:txBody>
      <dsp:txXfrm rot="10800000">
        <a:off x="703983" y="1256285"/>
        <a:ext cx="2610741" cy="966471"/>
      </dsp:txXfrm>
    </dsp:sp>
    <dsp:sp modelId="{8FBA3094-5C7F-4622-A04C-E3AC263CF685}">
      <dsp:nvSpPr>
        <dsp:cNvPr id="0" name=""/>
        <dsp:cNvSpPr/>
      </dsp:nvSpPr>
      <dsp:spPr>
        <a:xfrm>
          <a:off x="68858" y="1256285"/>
          <a:ext cx="966471" cy="96647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a:ln>
          <a:noFill/>
        </a:ln>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EC42CE-6462-4681-9CE2-146C784639FC}" type="datetimeFigureOut">
              <a:rPr lang="tr-TR" smtClean="0"/>
              <a:t>12.12.2021</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908246-1172-41AA-B950-751D8E646ED7}" type="slidenum">
              <a:rPr lang="tr-TR" smtClean="0"/>
              <a:t>‹#›</a:t>
            </a:fld>
            <a:endParaRPr lang="tr-TR"/>
          </a:p>
        </p:txBody>
      </p:sp>
    </p:spTree>
    <p:extLst>
      <p:ext uri="{BB962C8B-B14F-4D97-AF65-F5344CB8AC3E}">
        <p14:creationId xmlns:p14="http://schemas.microsoft.com/office/powerpoint/2010/main" val="278797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E7908246-1172-41AA-B950-751D8E646ED7}" type="slidenum">
              <a:rPr lang="tr-TR" smtClean="0"/>
              <a:t>4</a:t>
            </a:fld>
            <a:endParaRPr lang="tr-TR"/>
          </a:p>
        </p:txBody>
      </p:sp>
    </p:spTree>
    <p:extLst>
      <p:ext uri="{BB962C8B-B14F-4D97-AF65-F5344CB8AC3E}">
        <p14:creationId xmlns:p14="http://schemas.microsoft.com/office/powerpoint/2010/main" val="3468988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E7908246-1172-41AA-B950-751D8E646ED7}" type="slidenum">
              <a:rPr lang="tr-TR" smtClean="0"/>
              <a:t>16</a:t>
            </a:fld>
            <a:endParaRPr lang="tr-TR"/>
          </a:p>
        </p:txBody>
      </p:sp>
    </p:spTree>
    <p:extLst>
      <p:ext uri="{BB962C8B-B14F-4D97-AF65-F5344CB8AC3E}">
        <p14:creationId xmlns:p14="http://schemas.microsoft.com/office/powerpoint/2010/main" val="2678910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E7908246-1172-41AA-B950-751D8E646ED7}" type="slidenum">
              <a:rPr lang="tr-TR" smtClean="0"/>
              <a:t>17</a:t>
            </a:fld>
            <a:endParaRPr lang="tr-TR"/>
          </a:p>
        </p:txBody>
      </p:sp>
    </p:spTree>
    <p:extLst>
      <p:ext uri="{BB962C8B-B14F-4D97-AF65-F5344CB8AC3E}">
        <p14:creationId xmlns:p14="http://schemas.microsoft.com/office/powerpoint/2010/main" val="3945379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7908246-1172-41AA-B950-751D8E646ED7}" type="slidenum">
              <a:rPr lang="tr-TR" smtClean="0"/>
              <a:t>32</a:t>
            </a:fld>
            <a:endParaRPr lang="tr-TR"/>
          </a:p>
        </p:txBody>
      </p:sp>
    </p:spTree>
    <p:extLst>
      <p:ext uri="{BB962C8B-B14F-4D97-AF65-F5344CB8AC3E}">
        <p14:creationId xmlns:p14="http://schemas.microsoft.com/office/powerpoint/2010/main" val="2334129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E7908246-1172-41AA-B950-751D8E646ED7}" type="slidenum">
              <a:rPr lang="tr-TR" smtClean="0"/>
              <a:t>5</a:t>
            </a:fld>
            <a:endParaRPr lang="tr-TR"/>
          </a:p>
        </p:txBody>
      </p:sp>
    </p:spTree>
    <p:extLst>
      <p:ext uri="{BB962C8B-B14F-4D97-AF65-F5344CB8AC3E}">
        <p14:creationId xmlns:p14="http://schemas.microsoft.com/office/powerpoint/2010/main" val="4085462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E7908246-1172-41AA-B950-751D8E646ED7}" type="slidenum">
              <a:rPr lang="tr-TR" smtClean="0"/>
              <a:t>7</a:t>
            </a:fld>
            <a:endParaRPr lang="tr-TR"/>
          </a:p>
        </p:txBody>
      </p:sp>
    </p:spTree>
    <p:extLst>
      <p:ext uri="{BB962C8B-B14F-4D97-AF65-F5344CB8AC3E}">
        <p14:creationId xmlns:p14="http://schemas.microsoft.com/office/powerpoint/2010/main" val="1518460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E7908246-1172-41AA-B950-751D8E646ED7}" type="slidenum">
              <a:rPr lang="tr-TR" smtClean="0"/>
              <a:t>8</a:t>
            </a:fld>
            <a:endParaRPr lang="tr-TR"/>
          </a:p>
        </p:txBody>
      </p:sp>
    </p:spTree>
    <p:extLst>
      <p:ext uri="{BB962C8B-B14F-4D97-AF65-F5344CB8AC3E}">
        <p14:creationId xmlns:p14="http://schemas.microsoft.com/office/powerpoint/2010/main" val="4265995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E7908246-1172-41AA-B950-751D8E646ED7}" type="slidenum">
              <a:rPr lang="tr-TR" smtClean="0"/>
              <a:t>9</a:t>
            </a:fld>
            <a:endParaRPr lang="tr-TR"/>
          </a:p>
        </p:txBody>
      </p:sp>
    </p:spTree>
    <p:extLst>
      <p:ext uri="{BB962C8B-B14F-4D97-AF65-F5344CB8AC3E}">
        <p14:creationId xmlns:p14="http://schemas.microsoft.com/office/powerpoint/2010/main" val="204995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E7908246-1172-41AA-B950-751D8E646ED7}" type="slidenum">
              <a:rPr lang="tr-TR" smtClean="0"/>
              <a:t>12</a:t>
            </a:fld>
            <a:endParaRPr lang="tr-TR"/>
          </a:p>
        </p:txBody>
      </p:sp>
    </p:spTree>
    <p:extLst>
      <p:ext uri="{BB962C8B-B14F-4D97-AF65-F5344CB8AC3E}">
        <p14:creationId xmlns:p14="http://schemas.microsoft.com/office/powerpoint/2010/main" val="3298963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E7908246-1172-41AA-B950-751D8E646ED7}" type="slidenum">
              <a:rPr lang="tr-TR" smtClean="0"/>
              <a:t>13</a:t>
            </a:fld>
            <a:endParaRPr lang="tr-TR"/>
          </a:p>
        </p:txBody>
      </p:sp>
    </p:spTree>
    <p:extLst>
      <p:ext uri="{BB962C8B-B14F-4D97-AF65-F5344CB8AC3E}">
        <p14:creationId xmlns:p14="http://schemas.microsoft.com/office/powerpoint/2010/main" val="3688461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E7908246-1172-41AA-B950-751D8E646ED7}" type="slidenum">
              <a:rPr lang="tr-TR" smtClean="0"/>
              <a:t>14</a:t>
            </a:fld>
            <a:endParaRPr lang="tr-TR"/>
          </a:p>
        </p:txBody>
      </p:sp>
    </p:spTree>
    <p:extLst>
      <p:ext uri="{BB962C8B-B14F-4D97-AF65-F5344CB8AC3E}">
        <p14:creationId xmlns:p14="http://schemas.microsoft.com/office/powerpoint/2010/main" val="1953590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E7908246-1172-41AA-B950-751D8E646ED7}" type="slidenum">
              <a:rPr lang="tr-TR" smtClean="0"/>
              <a:t>15</a:t>
            </a:fld>
            <a:endParaRPr lang="tr-TR"/>
          </a:p>
        </p:txBody>
      </p:sp>
    </p:spTree>
    <p:extLst>
      <p:ext uri="{BB962C8B-B14F-4D97-AF65-F5344CB8AC3E}">
        <p14:creationId xmlns:p14="http://schemas.microsoft.com/office/powerpoint/2010/main" val="2323947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p:cNvSpPr>
            <a:spLocks noGrp="1"/>
          </p:cNvSpPr>
          <p:nvPr>
            <p:ph type="dt" sz="half" idx="10"/>
          </p:nvPr>
        </p:nvSpPr>
        <p:spPr/>
        <p:txBody>
          <a:bodyPr/>
          <a:lstStyle/>
          <a:p>
            <a:fld id="{95AB3742-E9C8-4893-9E87-14EC2AF909DD}" type="datetimeFigureOut">
              <a:rPr lang="tr-TR" smtClean="0"/>
              <a:t>12.12.2021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8168D42-10FC-409A-9C30-4FE66AB79969}" type="slidenum">
              <a:rPr lang="tr-TR" smtClean="0"/>
              <a:t>‹#›</a:t>
            </a:fld>
            <a:endParaRPr lang="tr-TR"/>
          </a:p>
        </p:txBody>
      </p:sp>
    </p:spTree>
    <p:extLst>
      <p:ext uri="{BB962C8B-B14F-4D97-AF65-F5344CB8AC3E}">
        <p14:creationId xmlns:p14="http://schemas.microsoft.com/office/powerpoint/2010/main" val="2943861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95AB3742-E9C8-4893-9E87-14EC2AF909DD}" type="datetimeFigureOut">
              <a:rPr lang="tr-TR" smtClean="0"/>
              <a:t>12.12.2021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8168D42-10FC-409A-9C30-4FE66AB79969}" type="slidenum">
              <a:rPr lang="tr-TR" smtClean="0"/>
              <a:t>‹#›</a:t>
            </a:fld>
            <a:endParaRPr lang="tr-TR"/>
          </a:p>
        </p:txBody>
      </p:sp>
    </p:spTree>
    <p:extLst>
      <p:ext uri="{BB962C8B-B14F-4D97-AF65-F5344CB8AC3E}">
        <p14:creationId xmlns:p14="http://schemas.microsoft.com/office/powerpoint/2010/main" val="3179319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95AB3742-E9C8-4893-9E87-14EC2AF909DD}" type="datetimeFigureOut">
              <a:rPr lang="tr-TR" smtClean="0"/>
              <a:t>12.12.2021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8168D42-10FC-409A-9C30-4FE66AB79969}" type="slidenum">
              <a:rPr lang="tr-TR" smtClean="0"/>
              <a:t>‹#›</a:t>
            </a:fld>
            <a:endParaRPr lang="tr-TR"/>
          </a:p>
        </p:txBody>
      </p:sp>
    </p:spTree>
    <p:extLst>
      <p:ext uri="{BB962C8B-B14F-4D97-AF65-F5344CB8AC3E}">
        <p14:creationId xmlns:p14="http://schemas.microsoft.com/office/powerpoint/2010/main" val="2929661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95AB3742-E9C8-4893-9E87-14EC2AF909DD}" type="datetimeFigureOut">
              <a:rPr lang="tr-TR" smtClean="0"/>
              <a:t>12.12.2021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8168D42-10FC-409A-9C30-4FE66AB79969}" type="slidenum">
              <a:rPr lang="tr-TR" smtClean="0"/>
              <a:t>‹#›</a:t>
            </a:fld>
            <a:endParaRPr lang="tr-TR"/>
          </a:p>
        </p:txBody>
      </p:sp>
    </p:spTree>
    <p:extLst>
      <p:ext uri="{BB962C8B-B14F-4D97-AF65-F5344CB8AC3E}">
        <p14:creationId xmlns:p14="http://schemas.microsoft.com/office/powerpoint/2010/main" val="197648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AB3742-E9C8-4893-9E87-14EC2AF909DD}" type="datetimeFigureOut">
              <a:rPr lang="tr-TR" smtClean="0"/>
              <a:t>12.12.2021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8168D42-10FC-409A-9C30-4FE66AB79969}" type="slidenum">
              <a:rPr lang="tr-TR" smtClean="0"/>
              <a:t>‹#›</a:t>
            </a:fld>
            <a:endParaRPr lang="tr-TR"/>
          </a:p>
        </p:txBody>
      </p:sp>
    </p:spTree>
    <p:extLst>
      <p:ext uri="{BB962C8B-B14F-4D97-AF65-F5344CB8AC3E}">
        <p14:creationId xmlns:p14="http://schemas.microsoft.com/office/powerpoint/2010/main" val="391177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p:cNvSpPr>
            <a:spLocks noGrp="1"/>
          </p:cNvSpPr>
          <p:nvPr>
            <p:ph type="dt" sz="half" idx="10"/>
          </p:nvPr>
        </p:nvSpPr>
        <p:spPr/>
        <p:txBody>
          <a:bodyPr/>
          <a:lstStyle/>
          <a:p>
            <a:fld id="{95AB3742-E9C8-4893-9E87-14EC2AF909DD}" type="datetimeFigureOut">
              <a:rPr lang="tr-TR" smtClean="0"/>
              <a:t>12.12.2021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8168D42-10FC-409A-9C30-4FE66AB79969}" type="slidenum">
              <a:rPr lang="tr-TR" smtClean="0"/>
              <a:t>‹#›</a:t>
            </a:fld>
            <a:endParaRPr lang="tr-TR"/>
          </a:p>
        </p:txBody>
      </p:sp>
    </p:spTree>
    <p:extLst>
      <p:ext uri="{BB962C8B-B14F-4D97-AF65-F5344CB8AC3E}">
        <p14:creationId xmlns:p14="http://schemas.microsoft.com/office/powerpoint/2010/main" val="328839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p:cNvSpPr>
            <a:spLocks noGrp="1"/>
          </p:cNvSpPr>
          <p:nvPr>
            <p:ph type="dt" sz="half" idx="10"/>
          </p:nvPr>
        </p:nvSpPr>
        <p:spPr/>
        <p:txBody>
          <a:bodyPr/>
          <a:lstStyle/>
          <a:p>
            <a:fld id="{95AB3742-E9C8-4893-9E87-14EC2AF909DD}" type="datetimeFigureOut">
              <a:rPr lang="tr-TR" smtClean="0"/>
              <a:t>12.12.2021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8168D42-10FC-409A-9C30-4FE66AB79969}" type="slidenum">
              <a:rPr lang="tr-TR" smtClean="0"/>
              <a:t>‹#›</a:t>
            </a:fld>
            <a:endParaRPr lang="tr-TR"/>
          </a:p>
        </p:txBody>
      </p:sp>
    </p:spTree>
    <p:extLst>
      <p:ext uri="{BB962C8B-B14F-4D97-AF65-F5344CB8AC3E}">
        <p14:creationId xmlns:p14="http://schemas.microsoft.com/office/powerpoint/2010/main" val="3033553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p>
            <a:fld id="{95AB3742-E9C8-4893-9E87-14EC2AF909DD}" type="datetimeFigureOut">
              <a:rPr lang="tr-TR" smtClean="0"/>
              <a:t>12.12.2021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8168D42-10FC-409A-9C30-4FE66AB79969}" type="slidenum">
              <a:rPr lang="tr-TR" smtClean="0"/>
              <a:t>‹#›</a:t>
            </a:fld>
            <a:endParaRPr lang="tr-TR"/>
          </a:p>
        </p:txBody>
      </p:sp>
    </p:spTree>
    <p:extLst>
      <p:ext uri="{BB962C8B-B14F-4D97-AF65-F5344CB8AC3E}">
        <p14:creationId xmlns:p14="http://schemas.microsoft.com/office/powerpoint/2010/main" val="425649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B3742-E9C8-4893-9E87-14EC2AF909DD}" type="datetimeFigureOut">
              <a:rPr lang="tr-TR" smtClean="0"/>
              <a:t>12.12.2021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8168D42-10FC-409A-9C30-4FE66AB79969}" type="slidenum">
              <a:rPr lang="tr-TR" smtClean="0"/>
              <a:t>‹#›</a:t>
            </a:fld>
            <a:endParaRPr lang="tr-TR"/>
          </a:p>
        </p:txBody>
      </p:sp>
    </p:spTree>
    <p:extLst>
      <p:ext uri="{BB962C8B-B14F-4D97-AF65-F5344CB8AC3E}">
        <p14:creationId xmlns:p14="http://schemas.microsoft.com/office/powerpoint/2010/main" val="2511406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AB3742-E9C8-4893-9E87-14EC2AF909DD}" type="datetimeFigureOut">
              <a:rPr lang="tr-TR" smtClean="0"/>
              <a:t>12.12.2021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8168D42-10FC-409A-9C30-4FE66AB79969}" type="slidenum">
              <a:rPr lang="tr-TR" smtClean="0"/>
              <a:t>‹#›</a:t>
            </a:fld>
            <a:endParaRPr lang="tr-TR"/>
          </a:p>
        </p:txBody>
      </p:sp>
    </p:spTree>
    <p:extLst>
      <p:ext uri="{BB962C8B-B14F-4D97-AF65-F5344CB8AC3E}">
        <p14:creationId xmlns:p14="http://schemas.microsoft.com/office/powerpoint/2010/main" val="156589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AB3742-E9C8-4893-9E87-14EC2AF909DD}" type="datetimeFigureOut">
              <a:rPr lang="tr-TR" smtClean="0"/>
              <a:t>12.12.2021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8168D42-10FC-409A-9C30-4FE66AB79969}" type="slidenum">
              <a:rPr lang="tr-TR" smtClean="0"/>
              <a:t>‹#›</a:t>
            </a:fld>
            <a:endParaRPr lang="tr-TR"/>
          </a:p>
        </p:txBody>
      </p:sp>
    </p:spTree>
    <p:extLst>
      <p:ext uri="{BB962C8B-B14F-4D97-AF65-F5344CB8AC3E}">
        <p14:creationId xmlns:p14="http://schemas.microsoft.com/office/powerpoint/2010/main" val="225631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
            <a:lum/>
          </a:blip>
          <a:srcRect/>
          <a:stretch>
            <a:fillRect t="-58000" b="-5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AB3742-E9C8-4893-9E87-14EC2AF909DD}" type="datetimeFigureOut">
              <a:rPr lang="tr-TR" smtClean="0"/>
              <a:t>12.12.2021</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168D42-10FC-409A-9C30-4FE66AB79969}" type="slidenum">
              <a:rPr lang="tr-TR" smtClean="0"/>
              <a:t>‹#›</a:t>
            </a:fld>
            <a:endParaRPr lang="tr-TR"/>
          </a:p>
        </p:txBody>
      </p:sp>
    </p:spTree>
    <p:extLst>
      <p:ext uri="{BB962C8B-B14F-4D97-AF65-F5344CB8AC3E}">
        <p14:creationId xmlns:p14="http://schemas.microsoft.com/office/powerpoint/2010/main" val="3639097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bsm.sakarya.edu.tr/tr/icerik/5693/8493/staj"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www.bsm.sakarya.edu.tr/sites/bsm.sakarya.edu.tr/file/fakulte_staj_defteri.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bsm.sakarya.edu.tr/sites/bsm.sakarya.edu.tr/file/Isletme_Staj_Raporu_Ornegi_.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5.jpe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lum/>
          </a:blip>
          <a:srcRect/>
          <a:stretch>
            <a:fillRect t="-58000" b="-5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09010" y="3991546"/>
            <a:ext cx="9144000" cy="1655762"/>
          </a:xfrm>
        </p:spPr>
        <p:txBody>
          <a:bodyPr>
            <a:normAutofit/>
          </a:bodyPr>
          <a:lstStyle/>
          <a:p>
            <a:r>
              <a:rPr lang="tr-TR" sz="2600" dirty="0"/>
              <a:t>Bilişim Sistemleri Mühendisliği Bölümü</a:t>
            </a:r>
          </a:p>
          <a:p>
            <a:r>
              <a:rPr lang="tr-TR" sz="2600" dirty="0"/>
              <a:t>Staj Bilgilendirme Sunumu</a:t>
            </a:r>
          </a:p>
        </p:txBody>
      </p:sp>
      <p:pic>
        <p:nvPicPr>
          <p:cNvPr id="1027" name="Picture 3" descr="C:\Users\orcunholta\Desktop\saü logoooo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8849" y="637673"/>
            <a:ext cx="2181440" cy="2956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92438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731" y="190806"/>
            <a:ext cx="10515600" cy="1325563"/>
          </a:xfrm>
        </p:spPr>
        <p:txBody>
          <a:bodyPr>
            <a:normAutofit/>
          </a:bodyPr>
          <a:lstStyle/>
          <a:p>
            <a:r>
              <a:rPr lang="tr-TR" sz="4000" dirty="0"/>
              <a:t>Staj Türleri</a:t>
            </a:r>
          </a:p>
        </p:txBody>
      </p:sp>
      <p:sp>
        <p:nvSpPr>
          <p:cNvPr id="4" name="TextBox 3"/>
          <p:cNvSpPr txBox="1"/>
          <p:nvPr/>
        </p:nvSpPr>
        <p:spPr>
          <a:xfrm>
            <a:off x="1999654" y="1632483"/>
            <a:ext cx="2085507" cy="553998"/>
          </a:xfrm>
          <a:prstGeom prst="rect">
            <a:avLst/>
          </a:prstGeom>
          <a:noFill/>
        </p:spPr>
        <p:txBody>
          <a:bodyPr wrap="none" rtlCol="0">
            <a:spAutoFit/>
          </a:bodyPr>
          <a:lstStyle/>
          <a:p>
            <a:r>
              <a:rPr lang="tr-TR" sz="3000" dirty="0"/>
              <a:t>İşletme Stajı</a:t>
            </a:r>
          </a:p>
        </p:txBody>
      </p:sp>
      <p:sp>
        <p:nvSpPr>
          <p:cNvPr id="5" name="TextBox 4"/>
          <p:cNvSpPr txBox="1"/>
          <p:nvPr/>
        </p:nvSpPr>
        <p:spPr>
          <a:xfrm>
            <a:off x="8058582" y="1632483"/>
            <a:ext cx="2006255" cy="553998"/>
          </a:xfrm>
          <a:prstGeom prst="rect">
            <a:avLst/>
          </a:prstGeom>
          <a:noFill/>
        </p:spPr>
        <p:txBody>
          <a:bodyPr wrap="none" rtlCol="0">
            <a:spAutoFit/>
          </a:bodyPr>
          <a:lstStyle/>
          <a:p>
            <a:r>
              <a:rPr lang="tr-TR" sz="3000" dirty="0"/>
              <a:t>Yazılım Stajı</a:t>
            </a:r>
          </a:p>
        </p:txBody>
      </p:sp>
      <p:pic>
        <p:nvPicPr>
          <p:cNvPr id="2050" name="Picture 2" descr="C:\Users\orcunholta\Desktop\resim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3990" y="2443304"/>
            <a:ext cx="5723294" cy="395595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orcunholta\Desktop\resim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98" y="2443304"/>
            <a:ext cx="5926823" cy="2953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60022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p:tgtEl>
                                          <p:spTgt spid="4"/>
                                        </p:tgtEl>
                                      </p:cBhvr>
                                    </p:animEffect>
                                    <p:anim calcmode="lin" valueType="num">
                                      <p:cBhvr>
                                        <p:cTn id="8" dur="800" fill="hold"/>
                                        <p:tgtEl>
                                          <p:spTgt spid="4"/>
                                        </p:tgtEl>
                                        <p:attrNameLst>
                                          <p:attrName>ppt_x</p:attrName>
                                        </p:attrNameLst>
                                      </p:cBhvr>
                                      <p:tavLst>
                                        <p:tav tm="0">
                                          <p:val>
                                            <p:strVal val="#ppt_x"/>
                                          </p:val>
                                        </p:tav>
                                        <p:tav tm="100000">
                                          <p:val>
                                            <p:strVal val="#ppt_x"/>
                                          </p:val>
                                        </p:tav>
                                      </p:tavLst>
                                    </p:anim>
                                    <p:anim calcmode="lin" valueType="num">
                                      <p:cBhvr>
                                        <p:cTn id="9" dur="8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fade">
                                      <p:cBhvr>
                                        <p:cTn id="14" dur="500"/>
                                        <p:tgtEl>
                                          <p:spTgt spid="2051"/>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800"/>
                                        <p:tgtEl>
                                          <p:spTgt spid="5"/>
                                        </p:tgtEl>
                                      </p:cBhvr>
                                    </p:animEffect>
                                    <p:anim calcmode="lin" valueType="num">
                                      <p:cBhvr>
                                        <p:cTn id="20" dur="800" fill="hold"/>
                                        <p:tgtEl>
                                          <p:spTgt spid="5"/>
                                        </p:tgtEl>
                                        <p:attrNameLst>
                                          <p:attrName>ppt_x</p:attrName>
                                        </p:attrNameLst>
                                      </p:cBhvr>
                                      <p:tavLst>
                                        <p:tav tm="0">
                                          <p:val>
                                            <p:strVal val="#ppt_x"/>
                                          </p:val>
                                        </p:tav>
                                        <p:tav tm="100000">
                                          <p:val>
                                            <p:strVal val="#ppt_x"/>
                                          </p:val>
                                        </p:tav>
                                      </p:tavLst>
                                    </p:anim>
                                    <p:anim calcmode="lin" valueType="num">
                                      <p:cBhvr>
                                        <p:cTn id="21" dur="8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fade">
                                      <p:cBhvr>
                                        <p:cTn id="2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000" dirty="0"/>
              <a:t>Staj Yeri</a:t>
            </a:r>
            <a:endParaRPr lang="en-US" sz="4000" dirty="0"/>
          </a:p>
        </p:txBody>
      </p:sp>
      <p:sp>
        <p:nvSpPr>
          <p:cNvPr id="4" name="Metin kutusu 3"/>
          <p:cNvSpPr txBox="1"/>
          <p:nvPr/>
        </p:nvSpPr>
        <p:spPr>
          <a:xfrm>
            <a:off x="406400" y="2061028"/>
            <a:ext cx="10733323" cy="1938992"/>
          </a:xfrm>
          <a:prstGeom prst="rect">
            <a:avLst/>
          </a:prstGeom>
          <a:noFill/>
        </p:spPr>
        <p:txBody>
          <a:bodyPr wrap="none" rtlCol="0">
            <a:spAutoFit/>
          </a:bodyPr>
          <a:lstStyle/>
          <a:p>
            <a:pPr lvl="1"/>
            <a:r>
              <a:rPr lang="tr-TR" sz="2400" dirty="0"/>
              <a:t>Bir iş yerinde staj yapılabilmesi için işyerinde stajyeri denetlemek üzere </a:t>
            </a:r>
          </a:p>
          <a:p>
            <a:pPr lvl="1"/>
            <a:r>
              <a:rPr lang="tr-TR" sz="2400" dirty="0"/>
              <a:t>ilgili bir mühendislik bölümünden (bilgisayar, elektrik, elektronik, matematik, vs.) </a:t>
            </a:r>
          </a:p>
          <a:p>
            <a:pPr lvl="1"/>
            <a:r>
              <a:rPr lang="tr-TR" sz="2400" dirty="0"/>
              <a:t>mezun ve en az lisans derecesine sahip çalışan(</a:t>
            </a:r>
            <a:r>
              <a:rPr lang="tr-TR" sz="2400" dirty="0" err="1"/>
              <a:t>lar</a:t>
            </a:r>
            <a:r>
              <a:rPr lang="tr-TR" sz="2400" dirty="0"/>
              <a:t>)</a:t>
            </a:r>
            <a:r>
              <a:rPr lang="tr-TR" sz="2400" dirty="0" err="1"/>
              <a:t>ın</a:t>
            </a:r>
            <a:r>
              <a:rPr lang="tr-TR" sz="2400" dirty="0"/>
              <a:t> olması zorunludur.</a:t>
            </a:r>
          </a:p>
          <a:p>
            <a:pPr lvl="1"/>
            <a:endParaRPr lang="tr-TR" sz="2400" dirty="0"/>
          </a:p>
          <a:p>
            <a:pPr lvl="1"/>
            <a:r>
              <a:rPr lang="tr-TR" sz="2400" dirty="0"/>
              <a:t>Aksi durumlarda staj kabul edilmeyecektir.</a:t>
            </a:r>
            <a:endParaRPr lang="en-US" sz="2400" dirty="0"/>
          </a:p>
        </p:txBody>
      </p:sp>
    </p:spTree>
    <p:extLst>
      <p:ext uri="{BB962C8B-B14F-4D97-AF65-F5344CB8AC3E}">
        <p14:creationId xmlns:p14="http://schemas.microsoft.com/office/powerpoint/2010/main" val="194943671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5" y="7937"/>
            <a:ext cx="10515600" cy="1325563"/>
          </a:xfrm>
        </p:spPr>
        <p:txBody>
          <a:bodyPr>
            <a:noAutofit/>
          </a:bodyPr>
          <a:lstStyle/>
          <a:p>
            <a:r>
              <a:rPr lang="tr-TR" sz="4000" dirty="0"/>
              <a:t>Bölüm Sayfasındaki Bilgiler</a:t>
            </a:r>
          </a:p>
        </p:txBody>
      </p:sp>
      <p:sp>
        <p:nvSpPr>
          <p:cNvPr id="6" name="AutoShape 2" descr="Image result for mouse curs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6" name="Picture 2" descr="C:\Users\orcunholta\Desktop\resim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3148" y="1097593"/>
            <a:ext cx="6073572" cy="539796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60375" y="2101755"/>
            <a:ext cx="2197396" cy="430887"/>
          </a:xfrm>
          <a:prstGeom prst="rect">
            <a:avLst/>
          </a:prstGeom>
          <a:noFill/>
        </p:spPr>
        <p:txBody>
          <a:bodyPr wrap="none" rtlCol="0">
            <a:spAutoFit/>
          </a:bodyPr>
          <a:lstStyle/>
          <a:p>
            <a:r>
              <a:rPr lang="tr-TR" sz="2200" u="sng" dirty="0"/>
              <a:t>Kesinlikle Okuyun</a:t>
            </a:r>
          </a:p>
        </p:txBody>
      </p:sp>
      <p:cxnSp>
        <p:nvCxnSpPr>
          <p:cNvPr id="10" name="Straight Arrow Connector 9"/>
          <p:cNvCxnSpPr/>
          <p:nvPr/>
        </p:nvCxnSpPr>
        <p:spPr>
          <a:xfrm flipV="1">
            <a:off x="2480608" y="1559719"/>
            <a:ext cx="1161117" cy="54203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9"/>
          <p:cNvCxnSpPr/>
          <p:nvPr/>
        </p:nvCxnSpPr>
        <p:spPr>
          <a:xfrm flipV="1">
            <a:off x="2480608" y="1854994"/>
            <a:ext cx="1161117" cy="24676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1" name="İçerik Yer Tutucusu 20"/>
          <p:cNvSpPr>
            <a:spLocks noGrp="1"/>
          </p:cNvSpPr>
          <p:nvPr>
            <p:ph idx="1"/>
          </p:nvPr>
        </p:nvSpPr>
        <p:spPr>
          <a:xfrm>
            <a:off x="8435170" y="6550150"/>
            <a:ext cx="3743182" cy="476185"/>
          </a:xfrm>
        </p:spPr>
        <p:txBody>
          <a:bodyPr>
            <a:normAutofit/>
          </a:bodyPr>
          <a:lstStyle/>
          <a:p>
            <a:pPr marL="0" indent="0">
              <a:buNone/>
            </a:pPr>
            <a:r>
              <a:rPr lang="tr-TR" sz="1300" dirty="0">
                <a:hlinkClick r:id="rId4"/>
              </a:rPr>
              <a:t>https://bsm.sakarya.edu.tr/tr/icerik/5693/8493/staj</a:t>
            </a:r>
            <a:endParaRPr lang="tr-TR" sz="1300" dirty="0"/>
          </a:p>
        </p:txBody>
      </p:sp>
    </p:spTree>
    <p:extLst>
      <p:ext uri="{BB962C8B-B14F-4D97-AF65-F5344CB8AC3E}">
        <p14:creationId xmlns:p14="http://schemas.microsoft.com/office/powerpoint/2010/main" val="226730840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7239001" y="175226"/>
            <a:ext cx="4587240" cy="6530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Title 1"/>
          <p:cNvSpPr>
            <a:spLocks noGrp="1"/>
          </p:cNvSpPr>
          <p:nvPr>
            <p:ph type="title"/>
          </p:nvPr>
        </p:nvSpPr>
        <p:spPr>
          <a:xfrm>
            <a:off x="526632" y="365125"/>
            <a:ext cx="10515600" cy="1325563"/>
          </a:xfrm>
        </p:spPr>
        <p:txBody>
          <a:bodyPr>
            <a:normAutofit/>
          </a:bodyPr>
          <a:lstStyle/>
          <a:p>
            <a:r>
              <a:rPr lang="tr-TR" sz="4000" dirty="0"/>
              <a:t>STAJ KABUL FORMU - 0</a:t>
            </a:r>
          </a:p>
        </p:txBody>
      </p:sp>
      <p:sp>
        <p:nvSpPr>
          <p:cNvPr id="12" name="TextBox 11"/>
          <p:cNvSpPr txBox="1"/>
          <p:nvPr/>
        </p:nvSpPr>
        <p:spPr>
          <a:xfrm>
            <a:off x="526632" y="2254071"/>
            <a:ext cx="7265773" cy="1154162"/>
          </a:xfrm>
          <a:prstGeom prst="rect">
            <a:avLst/>
          </a:prstGeom>
          <a:noFill/>
        </p:spPr>
        <p:txBody>
          <a:bodyPr wrap="square" rtlCol="0">
            <a:spAutoFit/>
          </a:bodyPr>
          <a:lstStyle/>
          <a:p>
            <a:r>
              <a:rPr lang="tr-TR" sz="2300" dirty="0"/>
              <a:t>Staja başlamadan önce staj kabul formunun </a:t>
            </a:r>
          </a:p>
          <a:p>
            <a:r>
              <a:rPr lang="tr-TR" sz="2300" dirty="0"/>
              <a:t>doldurulması ve ilgili birimlere teslim edilmesi gerekmektedir.</a:t>
            </a:r>
          </a:p>
        </p:txBody>
      </p:sp>
      <p:pic>
        <p:nvPicPr>
          <p:cNvPr id="7" name="Picture 3" descr="C:\Users\orcunholta\Desktop\9d9af71f148c04618845c3c51c577e2c-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0994" y="175226"/>
            <a:ext cx="4855587" cy="6866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45795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9"/>
          <p:cNvSpPr/>
          <p:nvPr/>
        </p:nvSpPr>
        <p:spPr>
          <a:xfrm>
            <a:off x="7239001" y="175226"/>
            <a:ext cx="4587240" cy="6530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Title 1"/>
          <p:cNvSpPr>
            <a:spLocks noGrp="1"/>
          </p:cNvSpPr>
          <p:nvPr>
            <p:ph type="title"/>
          </p:nvPr>
        </p:nvSpPr>
        <p:spPr>
          <a:xfrm>
            <a:off x="518002" y="360126"/>
            <a:ext cx="10515600" cy="1325563"/>
          </a:xfrm>
        </p:spPr>
        <p:txBody>
          <a:bodyPr>
            <a:normAutofit/>
          </a:bodyPr>
          <a:lstStyle/>
          <a:p>
            <a:r>
              <a:rPr lang="tr-TR" sz="4000" dirty="0"/>
              <a:t>STAJ KABUL FORMU -1</a:t>
            </a:r>
          </a:p>
        </p:txBody>
      </p:sp>
      <p:sp>
        <p:nvSpPr>
          <p:cNvPr id="9" name="Rectangle 8"/>
          <p:cNvSpPr/>
          <p:nvPr/>
        </p:nvSpPr>
        <p:spPr>
          <a:xfrm>
            <a:off x="7328381" y="964850"/>
            <a:ext cx="4375939" cy="2273650"/>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TextBox 11"/>
          <p:cNvSpPr txBox="1"/>
          <p:nvPr/>
        </p:nvSpPr>
        <p:spPr>
          <a:xfrm>
            <a:off x="488974" y="1840443"/>
            <a:ext cx="6141307" cy="800219"/>
          </a:xfrm>
          <a:prstGeom prst="rect">
            <a:avLst/>
          </a:prstGeom>
          <a:noFill/>
        </p:spPr>
        <p:txBody>
          <a:bodyPr wrap="square" rtlCol="0">
            <a:spAutoFit/>
          </a:bodyPr>
          <a:lstStyle/>
          <a:p>
            <a:r>
              <a:rPr lang="tr-TR" sz="2300" dirty="0"/>
              <a:t>Bu kısım öğrenci tarafından bilgisayarda doldurulacaktır.</a:t>
            </a:r>
          </a:p>
        </p:txBody>
      </p:sp>
      <p:sp>
        <p:nvSpPr>
          <p:cNvPr id="15" name="TextBox 14"/>
          <p:cNvSpPr txBox="1"/>
          <p:nvPr/>
        </p:nvSpPr>
        <p:spPr>
          <a:xfrm>
            <a:off x="488973" y="4545995"/>
            <a:ext cx="6672649" cy="800219"/>
          </a:xfrm>
          <a:prstGeom prst="rect">
            <a:avLst/>
          </a:prstGeom>
          <a:noFill/>
        </p:spPr>
        <p:txBody>
          <a:bodyPr wrap="square" rtlCol="0">
            <a:spAutoFit/>
          </a:bodyPr>
          <a:lstStyle/>
          <a:p>
            <a:r>
              <a:rPr lang="tr-TR" sz="2300" dirty="0"/>
              <a:t>Staj başlangıç tarihi yazılırken Fakülte staj biriminin belirlediği tarihlere dikkat edilmelidir.</a:t>
            </a:r>
          </a:p>
        </p:txBody>
      </p:sp>
      <p:sp>
        <p:nvSpPr>
          <p:cNvPr id="16" name="TextBox 15"/>
          <p:cNvSpPr txBox="1"/>
          <p:nvPr/>
        </p:nvSpPr>
        <p:spPr>
          <a:xfrm>
            <a:off x="488973" y="3312110"/>
            <a:ext cx="6141307" cy="800219"/>
          </a:xfrm>
          <a:prstGeom prst="rect">
            <a:avLst/>
          </a:prstGeom>
          <a:noFill/>
        </p:spPr>
        <p:txBody>
          <a:bodyPr wrap="square" rtlCol="0">
            <a:spAutoFit/>
          </a:bodyPr>
          <a:lstStyle/>
          <a:p>
            <a:r>
              <a:rPr lang="tr-TR" sz="2300" dirty="0"/>
              <a:t>Staj bitiş tarihi hesaplanırken resmi tatiller göz önünde bulundurulmalıdır.</a:t>
            </a:r>
          </a:p>
        </p:txBody>
      </p:sp>
      <p:pic>
        <p:nvPicPr>
          <p:cNvPr id="8" name="Picture 3" descr="C:\Users\orcunholta\Desktop\9d9af71f148c04618845c3c51c577e2c-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0994" y="175226"/>
            <a:ext cx="4855587" cy="6866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65861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0-#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7239001" y="175226"/>
            <a:ext cx="4587240" cy="6530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Title 1"/>
          <p:cNvSpPr>
            <a:spLocks noGrp="1"/>
          </p:cNvSpPr>
          <p:nvPr>
            <p:ph type="title"/>
          </p:nvPr>
        </p:nvSpPr>
        <p:spPr>
          <a:xfrm>
            <a:off x="533401" y="379640"/>
            <a:ext cx="10515600" cy="1325563"/>
          </a:xfrm>
        </p:spPr>
        <p:txBody>
          <a:bodyPr>
            <a:normAutofit/>
          </a:bodyPr>
          <a:lstStyle/>
          <a:p>
            <a:r>
              <a:rPr lang="tr-TR" sz="4000" dirty="0"/>
              <a:t>STAJ KABUL FORMU-2</a:t>
            </a:r>
          </a:p>
        </p:txBody>
      </p:sp>
      <p:sp>
        <p:nvSpPr>
          <p:cNvPr id="13" name="TextBox 12"/>
          <p:cNvSpPr txBox="1"/>
          <p:nvPr/>
        </p:nvSpPr>
        <p:spPr>
          <a:xfrm>
            <a:off x="469556" y="2054814"/>
            <a:ext cx="6326659" cy="800219"/>
          </a:xfrm>
          <a:prstGeom prst="rect">
            <a:avLst/>
          </a:prstGeom>
          <a:noFill/>
        </p:spPr>
        <p:txBody>
          <a:bodyPr wrap="square" rtlCol="0">
            <a:spAutoFit/>
          </a:bodyPr>
          <a:lstStyle/>
          <a:p>
            <a:r>
              <a:rPr lang="tr-TR" sz="2300" dirty="0"/>
              <a:t>Bu kısım Fakülte staj birimi tarafından doldurulacaktır.</a:t>
            </a:r>
          </a:p>
        </p:txBody>
      </p:sp>
      <p:sp>
        <p:nvSpPr>
          <p:cNvPr id="18" name="Rectangle 17"/>
          <p:cNvSpPr/>
          <p:nvPr/>
        </p:nvSpPr>
        <p:spPr>
          <a:xfrm>
            <a:off x="7328381" y="3197721"/>
            <a:ext cx="4383559" cy="471309"/>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TextBox 18"/>
          <p:cNvSpPr txBox="1"/>
          <p:nvPr/>
        </p:nvSpPr>
        <p:spPr>
          <a:xfrm>
            <a:off x="469557" y="3311492"/>
            <a:ext cx="6326658" cy="800219"/>
          </a:xfrm>
          <a:prstGeom prst="rect">
            <a:avLst/>
          </a:prstGeom>
          <a:noFill/>
        </p:spPr>
        <p:txBody>
          <a:bodyPr wrap="square" rtlCol="0">
            <a:spAutoFit/>
          </a:bodyPr>
          <a:lstStyle/>
          <a:p>
            <a:r>
              <a:rPr lang="tr-TR" sz="2300" dirty="0"/>
              <a:t>Staj birimine, en geç staj başlangıç tarihinden 10 gün önce gidilmelidir.</a:t>
            </a:r>
          </a:p>
        </p:txBody>
      </p:sp>
      <p:sp>
        <p:nvSpPr>
          <p:cNvPr id="20" name="TextBox 19"/>
          <p:cNvSpPr txBox="1"/>
          <p:nvPr/>
        </p:nvSpPr>
        <p:spPr>
          <a:xfrm>
            <a:off x="469556" y="4730874"/>
            <a:ext cx="6709719" cy="800219"/>
          </a:xfrm>
          <a:prstGeom prst="rect">
            <a:avLst/>
          </a:prstGeom>
          <a:noFill/>
        </p:spPr>
        <p:txBody>
          <a:bodyPr wrap="square" rtlCol="0">
            <a:spAutoFit/>
          </a:bodyPr>
          <a:lstStyle/>
          <a:p>
            <a:r>
              <a:rPr lang="tr-TR" sz="2300" dirty="0"/>
              <a:t>Staj birimi sigorta işlemleriniz ile ilgilendiği için staj başlangıç tarihini önceden bildirmeniz şarttır.</a:t>
            </a:r>
          </a:p>
        </p:txBody>
      </p:sp>
      <p:pic>
        <p:nvPicPr>
          <p:cNvPr id="8" name="Picture 3" descr="C:\Users\orcunholta\Desktop\9d9af71f148c04618845c3c51c577e2c-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0994" y="175226"/>
            <a:ext cx="4855587" cy="6866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57037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0-#ppt_w/2"/>
                                          </p:val>
                                        </p:tav>
                                        <p:tav tm="100000">
                                          <p:val>
                                            <p:strVal val="#ppt_x"/>
                                          </p:val>
                                        </p:tav>
                                      </p:tavLst>
                                    </p:anim>
                                    <p:anim calcmode="lin" valueType="num">
                                      <p:cBhvr additive="base">
                                        <p:cTn id="24"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animBg="1"/>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7239001" y="175226"/>
            <a:ext cx="4587240" cy="6530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Title 1"/>
          <p:cNvSpPr>
            <a:spLocks noGrp="1"/>
          </p:cNvSpPr>
          <p:nvPr>
            <p:ph type="title"/>
          </p:nvPr>
        </p:nvSpPr>
        <p:spPr>
          <a:xfrm>
            <a:off x="498585" y="379640"/>
            <a:ext cx="10515600" cy="1325563"/>
          </a:xfrm>
        </p:spPr>
        <p:txBody>
          <a:bodyPr>
            <a:normAutofit/>
          </a:bodyPr>
          <a:lstStyle/>
          <a:p>
            <a:r>
              <a:rPr lang="tr-TR" sz="4000" dirty="0"/>
              <a:t>STAJ KABUL FORMU-3</a:t>
            </a:r>
          </a:p>
        </p:txBody>
      </p:sp>
      <p:sp>
        <p:nvSpPr>
          <p:cNvPr id="13" name="TextBox 12"/>
          <p:cNvSpPr txBox="1"/>
          <p:nvPr/>
        </p:nvSpPr>
        <p:spPr>
          <a:xfrm>
            <a:off x="469557" y="2054814"/>
            <a:ext cx="5931242" cy="800219"/>
          </a:xfrm>
          <a:prstGeom prst="rect">
            <a:avLst/>
          </a:prstGeom>
          <a:noFill/>
        </p:spPr>
        <p:txBody>
          <a:bodyPr wrap="square" rtlCol="0">
            <a:spAutoFit/>
          </a:bodyPr>
          <a:lstStyle/>
          <a:p>
            <a:r>
              <a:rPr lang="tr-TR" sz="2300" dirty="0"/>
              <a:t>Bu kısım stajı yapacağınız firma tarafından doldurulacaktır.</a:t>
            </a:r>
          </a:p>
        </p:txBody>
      </p:sp>
      <p:sp>
        <p:nvSpPr>
          <p:cNvPr id="18" name="Rectangle 17"/>
          <p:cNvSpPr/>
          <p:nvPr/>
        </p:nvSpPr>
        <p:spPr>
          <a:xfrm>
            <a:off x="7330441" y="3680460"/>
            <a:ext cx="4381499" cy="1880081"/>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TextBox 18"/>
          <p:cNvSpPr txBox="1"/>
          <p:nvPr/>
        </p:nvSpPr>
        <p:spPr>
          <a:xfrm>
            <a:off x="469557" y="3202898"/>
            <a:ext cx="5931242" cy="446276"/>
          </a:xfrm>
          <a:prstGeom prst="rect">
            <a:avLst/>
          </a:prstGeom>
          <a:noFill/>
        </p:spPr>
        <p:txBody>
          <a:bodyPr wrap="square" rtlCol="0">
            <a:spAutoFit/>
          </a:bodyPr>
          <a:lstStyle/>
          <a:p>
            <a:r>
              <a:rPr lang="tr-TR" sz="2300" dirty="0"/>
              <a:t>Firmanın kaşe vurması gerekmektedir.</a:t>
            </a:r>
          </a:p>
        </p:txBody>
      </p:sp>
      <p:pic>
        <p:nvPicPr>
          <p:cNvPr id="8" name="Picture 3" descr="C:\Users\orcunholta\Desktop\9d9af71f148c04618845c3c51c577e2c-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0994" y="175226"/>
            <a:ext cx="4855587" cy="6866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63532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animBg="1"/>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7239001" y="175226"/>
            <a:ext cx="4587240" cy="6530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Title 1"/>
          <p:cNvSpPr>
            <a:spLocks noGrp="1"/>
          </p:cNvSpPr>
          <p:nvPr>
            <p:ph type="title"/>
          </p:nvPr>
        </p:nvSpPr>
        <p:spPr>
          <a:xfrm>
            <a:off x="518887" y="379640"/>
            <a:ext cx="10515600" cy="1325563"/>
          </a:xfrm>
        </p:spPr>
        <p:txBody>
          <a:bodyPr>
            <a:normAutofit/>
          </a:bodyPr>
          <a:lstStyle/>
          <a:p>
            <a:r>
              <a:rPr lang="tr-TR" sz="4000" dirty="0"/>
              <a:t>STAJ KABUL FORMU-4</a:t>
            </a:r>
          </a:p>
        </p:txBody>
      </p:sp>
      <p:sp>
        <p:nvSpPr>
          <p:cNvPr id="13" name="TextBox 12"/>
          <p:cNvSpPr txBox="1"/>
          <p:nvPr/>
        </p:nvSpPr>
        <p:spPr>
          <a:xfrm>
            <a:off x="469557" y="2170929"/>
            <a:ext cx="5931242" cy="800219"/>
          </a:xfrm>
          <a:prstGeom prst="rect">
            <a:avLst/>
          </a:prstGeom>
          <a:noFill/>
        </p:spPr>
        <p:txBody>
          <a:bodyPr wrap="square" rtlCol="0">
            <a:spAutoFit/>
          </a:bodyPr>
          <a:lstStyle/>
          <a:p>
            <a:r>
              <a:rPr lang="tr-TR" sz="2300" dirty="0"/>
              <a:t>Bu kısım bölüm staj komisyon üyeleri tarafından doldurulacaktır</a:t>
            </a:r>
          </a:p>
        </p:txBody>
      </p:sp>
      <p:sp>
        <p:nvSpPr>
          <p:cNvPr id="7" name="Rectangle 6"/>
          <p:cNvSpPr/>
          <p:nvPr/>
        </p:nvSpPr>
        <p:spPr>
          <a:xfrm>
            <a:off x="7338060" y="5575162"/>
            <a:ext cx="4373880" cy="482738"/>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Picture 3" descr="C:\Users\orcunholta\Desktop\9d9af71f148c04618845c3c51c577e2c-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0994" y="175226"/>
            <a:ext cx="4855587" cy="6866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02470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000" dirty="0"/>
              <a:t>STAJ KABUL FORMU - TESLİMİ</a:t>
            </a:r>
          </a:p>
        </p:txBody>
      </p:sp>
      <p:sp>
        <p:nvSpPr>
          <p:cNvPr id="4" name="TextBox 3"/>
          <p:cNvSpPr txBox="1"/>
          <p:nvPr/>
        </p:nvSpPr>
        <p:spPr>
          <a:xfrm>
            <a:off x="838200" y="2087670"/>
            <a:ext cx="9193427" cy="446276"/>
          </a:xfrm>
          <a:prstGeom prst="rect">
            <a:avLst/>
          </a:prstGeom>
          <a:noFill/>
        </p:spPr>
        <p:txBody>
          <a:bodyPr wrap="square" rtlCol="0">
            <a:spAutoFit/>
          </a:bodyPr>
          <a:lstStyle/>
          <a:p>
            <a:r>
              <a:rPr lang="tr-TR" sz="2300" dirty="0"/>
              <a:t>Bir adet Form komisyon üyesi tarafından alınacaktır.</a:t>
            </a:r>
          </a:p>
        </p:txBody>
      </p:sp>
      <p:sp>
        <p:nvSpPr>
          <p:cNvPr id="5" name="TextBox 4"/>
          <p:cNvSpPr txBox="1"/>
          <p:nvPr/>
        </p:nvSpPr>
        <p:spPr>
          <a:xfrm>
            <a:off x="838199" y="3394175"/>
            <a:ext cx="9193427" cy="446276"/>
          </a:xfrm>
          <a:prstGeom prst="rect">
            <a:avLst/>
          </a:prstGeom>
          <a:noFill/>
        </p:spPr>
        <p:txBody>
          <a:bodyPr wrap="square" rtlCol="0">
            <a:spAutoFit/>
          </a:bodyPr>
          <a:lstStyle/>
          <a:p>
            <a:r>
              <a:rPr lang="tr-TR" sz="2300" dirty="0"/>
              <a:t>Bir adet Form Fakülte staj birimine teslim edilecektir.</a:t>
            </a:r>
          </a:p>
        </p:txBody>
      </p:sp>
      <p:sp>
        <p:nvSpPr>
          <p:cNvPr id="6" name="TextBox 5"/>
          <p:cNvSpPr txBox="1"/>
          <p:nvPr/>
        </p:nvSpPr>
        <p:spPr>
          <a:xfrm>
            <a:off x="838200" y="4700681"/>
            <a:ext cx="9193427" cy="446276"/>
          </a:xfrm>
          <a:prstGeom prst="rect">
            <a:avLst/>
          </a:prstGeom>
          <a:noFill/>
        </p:spPr>
        <p:txBody>
          <a:bodyPr wrap="square" rtlCol="0">
            <a:spAutoFit/>
          </a:bodyPr>
          <a:lstStyle/>
          <a:p>
            <a:r>
              <a:rPr lang="tr-TR" sz="2300" dirty="0"/>
              <a:t>Bir adet Form öğrencide kalacaktır.</a:t>
            </a:r>
          </a:p>
        </p:txBody>
      </p:sp>
    </p:spTree>
    <p:extLst>
      <p:ext uri="{BB962C8B-B14F-4D97-AF65-F5344CB8AC3E}">
        <p14:creationId xmlns:p14="http://schemas.microsoft.com/office/powerpoint/2010/main" val="304212000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27558"/>
            <a:ext cx="10515600" cy="1325563"/>
          </a:xfrm>
        </p:spPr>
        <p:txBody>
          <a:bodyPr/>
          <a:lstStyle/>
          <a:p>
            <a:pPr algn="ctr"/>
            <a:r>
              <a:rPr lang="tr-TR" dirty="0"/>
              <a:t>STAJ DEFTERİ VE MÜLAKAT</a:t>
            </a:r>
          </a:p>
        </p:txBody>
      </p:sp>
    </p:spTree>
    <p:extLst>
      <p:ext uri="{BB962C8B-B14F-4D97-AF65-F5344CB8AC3E}">
        <p14:creationId xmlns:p14="http://schemas.microsoft.com/office/powerpoint/2010/main" val="169358612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228" y="365125"/>
            <a:ext cx="10515600" cy="1325563"/>
          </a:xfrm>
        </p:spPr>
        <p:txBody>
          <a:bodyPr>
            <a:normAutofit/>
          </a:bodyPr>
          <a:lstStyle/>
          <a:p>
            <a:r>
              <a:rPr lang="tr-TR" sz="4000" dirty="0"/>
              <a:t>İçerik</a:t>
            </a:r>
          </a:p>
        </p:txBody>
      </p:sp>
      <p:sp>
        <p:nvSpPr>
          <p:cNvPr id="3" name="Content Placeholder 2"/>
          <p:cNvSpPr>
            <a:spLocks noGrp="1"/>
          </p:cNvSpPr>
          <p:nvPr>
            <p:ph idx="1"/>
          </p:nvPr>
        </p:nvSpPr>
        <p:spPr>
          <a:xfrm>
            <a:off x="852714" y="1970768"/>
            <a:ext cx="10515600" cy="4351338"/>
          </a:xfrm>
        </p:spPr>
        <p:txBody>
          <a:bodyPr>
            <a:noAutofit/>
          </a:bodyPr>
          <a:lstStyle/>
          <a:p>
            <a:r>
              <a:rPr lang="tr-TR" sz="2400" dirty="0"/>
              <a:t>Neden staj</a:t>
            </a:r>
          </a:p>
          <a:p>
            <a:r>
              <a:rPr lang="tr-TR" sz="2400" dirty="0"/>
              <a:t>Staja başlama adımları</a:t>
            </a:r>
          </a:p>
          <a:p>
            <a:r>
              <a:rPr lang="tr-TR" sz="2400" dirty="0"/>
              <a:t>Stajda yapılması gerekenler</a:t>
            </a:r>
          </a:p>
          <a:p>
            <a:r>
              <a:rPr lang="tr-TR" sz="2400" dirty="0"/>
              <a:t>Staj kabul formu</a:t>
            </a:r>
          </a:p>
          <a:p>
            <a:r>
              <a:rPr lang="tr-TR" sz="2400" dirty="0"/>
              <a:t>Staj defterinin hazırlanması ve mülakat</a:t>
            </a:r>
          </a:p>
          <a:p>
            <a:r>
              <a:rPr lang="tr-TR" sz="2400" dirty="0"/>
              <a:t>Staj değerlendirme formu ve staj ekleri</a:t>
            </a:r>
          </a:p>
          <a:p>
            <a:r>
              <a:rPr lang="tr-TR" sz="2400" dirty="0"/>
              <a:t>Sorular ve iletişim</a:t>
            </a:r>
          </a:p>
        </p:txBody>
      </p:sp>
    </p:spTree>
    <p:extLst>
      <p:ext uri="{BB962C8B-B14F-4D97-AF65-F5344CB8AC3E}">
        <p14:creationId xmlns:p14="http://schemas.microsoft.com/office/powerpoint/2010/main" val="310905519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000" dirty="0"/>
              <a:t>Staj Defteri - 0</a:t>
            </a:r>
          </a:p>
        </p:txBody>
      </p:sp>
      <p:sp>
        <p:nvSpPr>
          <p:cNvPr id="3" name="Content Placeholder 2"/>
          <p:cNvSpPr>
            <a:spLocks noGrp="1"/>
          </p:cNvSpPr>
          <p:nvPr>
            <p:ph idx="1"/>
          </p:nvPr>
        </p:nvSpPr>
        <p:spPr>
          <a:xfrm>
            <a:off x="809172" y="2246539"/>
            <a:ext cx="10515600" cy="4351338"/>
          </a:xfrm>
        </p:spPr>
        <p:txBody>
          <a:bodyPr>
            <a:normAutofit/>
          </a:bodyPr>
          <a:lstStyle/>
          <a:p>
            <a:r>
              <a:rPr lang="tr-TR" sz="2400" dirty="0"/>
              <a:t>Staj süresince yaptıklarınızı ve öğrendiklerinizi kaydettiğiniz defterdir.</a:t>
            </a:r>
          </a:p>
          <a:p>
            <a:pPr marL="0" indent="0">
              <a:buNone/>
            </a:pPr>
            <a:endParaRPr lang="tr-TR" sz="2400" dirty="0"/>
          </a:p>
          <a:p>
            <a:r>
              <a:rPr lang="tr-TR" sz="2400" dirty="0"/>
              <a:t>Staj defteri günlük gibi düşünülebilir.</a:t>
            </a:r>
          </a:p>
          <a:p>
            <a:pPr marL="0" indent="0">
              <a:buNone/>
            </a:pPr>
            <a:endParaRPr lang="tr-TR" sz="2400" dirty="0"/>
          </a:p>
          <a:p>
            <a:r>
              <a:rPr lang="tr-TR" sz="2400" dirty="0"/>
              <a:t>Staj defteri mülakatlar sırasında komisyon üyesine teslim edilecektir.</a:t>
            </a:r>
          </a:p>
          <a:p>
            <a:endParaRPr lang="tr-TR" sz="2400" dirty="0"/>
          </a:p>
          <a:p>
            <a:endParaRPr lang="tr-TR" sz="2400" dirty="0"/>
          </a:p>
        </p:txBody>
      </p:sp>
    </p:spTree>
    <p:extLst>
      <p:ext uri="{BB962C8B-B14F-4D97-AF65-F5344CB8AC3E}">
        <p14:creationId xmlns:p14="http://schemas.microsoft.com/office/powerpoint/2010/main" val="390212473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000" dirty="0"/>
              <a:t>Staj defteri - 1</a:t>
            </a:r>
            <a:endParaRPr lang="en-US" sz="4000" dirty="0"/>
          </a:p>
        </p:txBody>
      </p:sp>
      <p:pic>
        <p:nvPicPr>
          <p:cNvPr id="5" name="Content Placeholder 4"/>
          <p:cNvPicPr>
            <a:picLocks noGrp="1" noChangeAspect="1"/>
          </p:cNvPicPr>
          <p:nvPr>
            <p:ph idx="1"/>
          </p:nvPr>
        </p:nvPicPr>
        <p:blipFill>
          <a:blip r:embed="rId2"/>
          <a:stretch>
            <a:fillRect/>
          </a:stretch>
        </p:blipFill>
        <p:spPr>
          <a:xfrm>
            <a:off x="6096000" y="1706781"/>
            <a:ext cx="2889877" cy="4047637"/>
          </a:xfrm>
          <a:prstGeom prst="rect">
            <a:avLst/>
          </a:prstGeom>
        </p:spPr>
      </p:pic>
      <p:pic>
        <p:nvPicPr>
          <p:cNvPr id="4" name="Picture 3"/>
          <p:cNvPicPr>
            <a:picLocks noChangeAspect="1"/>
          </p:cNvPicPr>
          <p:nvPr/>
        </p:nvPicPr>
        <p:blipFill>
          <a:blip r:embed="rId3"/>
          <a:stretch>
            <a:fillRect/>
          </a:stretch>
        </p:blipFill>
        <p:spPr>
          <a:xfrm>
            <a:off x="1951892" y="1706781"/>
            <a:ext cx="3030416" cy="4053241"/>
          </a:xfrm>
          <a:prstGeom prst="rect">
            <a:avLst/>
          </a:prstGeom>
        </p:spPr>
      </p:pic>
      <p:sp>
        <p:nvSpPr>
          <p:cNvPr id="6" name="TextBox 5"/>
          <p:cNvSpPr txBox="1"/>
          <p:nvPr/>
        </p:nvSpPr>
        <p:spPr>
          <a:xfrm>
            <a:off x="2756136" y="5742241"/>
            <a:ext cx="1421928" cy="369332"/>
          </a:xfrm>
          <a:prstGeom prst="rect">
            <a:avLst/>
          </a:prstGeom>
          <a:noFill/>
        </p:spPr>
        <p:txBody>
          <a:bodyPr wrap="none" rtlCol="0">
            <a:spAutoFit/>
          </a:bodyPr>
          <a:lstStyle/>
          <a:p>
            <a:r>
              <a:rPr lang="tr-TR" dirty="0"/>
              <a:t>Kapak sayfası</a:t>
            </a:r>
            <a:endParaRPr lang="en-US" dirty="0"/>
          </a:p>
        </p:txBody>
      </p:sp>
      <p:sp>
        <p:nvSpPr>
          <p:cNvPr id="7" name="TextBox 6"/>
          <p:cNvSpPr txBox="1"/>
          <p:nvPr/>
        </p:nvSpPr>
        <p:spPr>
          <a:xfrm>
            <a:off x="6993584" y="5740427"/>
            <a:ext cx="1279902" cy="369332"/>
          </a:xfrm>
          <a:prstGeom prst="rect">
            <a:avLst/>
          </a:prstGeom>
          <a:noFill/>
        </p:spPr>
        <p:txBody>
          <a:bodyPr wrap="none" rtlCol="0">
            <a:spAutoFit/>
          </a:bodyPr>
          <a:lstStyle/>
          <a:p>
            <a:r>
              <a:rPr lang="tr-TR" dirty="0"/>
              <a:t>Giriş sayfası</a:t>
            </a:r>
            <a:endParaRPr lang="en-US" dirty="0"/>
          </a:p>
        </p:txBody>
      </p:sp>
      <p:sp>
        <p:nvSpPr>
          <p:cNvPr id="8" name="TextBox 7"/>
          <p:cNvSpPr txBox="1"/>
          <p:nvPr/>
        </p:nvSpPr>
        <p:spPr>
          <a:xfrm>
            <a:off x="9122116" y="1804895"/>
            <a:ext cx="2888456" cy="923330"/>
          </a:xfrm>
          <a:prstGeom prst="rect">
            <a:avLst/>
          </a:prstGeom>
          <a:noFill/>
        </p:spPr>
        <p:txBody>
          <a:bodyPr wrap="square" rtlCol="0">
            <a:spAutoFit/>
          </a:bodyPr>
          <a:lstStyle/>
          <a:p>
            <a:r>
              <a:rPr lang="tr-TR" dirty="0"/>
              <a:t>Fotoğrafı yapıştırdıktan sonra</a:t>
            </a:r>
          </a:p>
          <a:p>
            <a:r>
              <a:rPr lang="tr-TR" dirty="0"/>
              <a:t>Fakülte staj birimine mühür bastırmanız gerekmektedir.</a:t>
            </a:r>
            <a:endParaRPr lang="en-US" dirty="0"/>
          </a:p>
        </p:txBody>
      </p:sp>
      <p:sp>
        <p:nvSpPr>
          <p:cNvPr id="9" name="TextBox 8"/>
          <p:cNvSpPr txBox="1"/>
          <p:nvPr/>
        </p:nvSpPr>
        <p:spPr>
          <a:xfrm>
            <a:off x="6572156" y="6528276"/>
            <a:ext cx="5576206" cy="276999"/>
          </a:xfrm>
          <a:prstGeom prst="rect">
            <a:avLst/>
          </a:prstGeom>
          <a:noFill/>
        </p:spPr>
        <p:txBody>
          <a:bodyPr wrap="none" rtlCol="0">
            <a:spAutoFit/>
          </a:bodyPr>
          <a:lstStyle/>
          <a:p>
            <a:r>
              <a:rPr lang="en-US" sz="1200" dirty="0">
                <a:hlinkClick r:id="rId4"/>
              </a:rPr>
              <a:t>https://www.bsm.sakarya.edu.tr/sites/bsm.sakarya.edu.tr/file/fakulte_staj_defteri.pdf</a:t>
            </a:r>
            <a:endParaRPr lang="en-US" sz="1200" dirty="0"/>
          </a:p>
        </p:txBody>
      </p:sp>
    </p:spTree>
    <p:extLst>
      <p:ext uri="{BB962C8B-B14F-4D97-AF65-F5344CB8AC3E}">
        <p14:creationId xmlns:p14="http://schemas.microsoft.com/office/powerpoint/2010/main" val="124544965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000" dirty="0"/>
              <a:t>Staj defteri - 2</a:t>
            </a:r>
            <a:endParaRPr lang="en-US" sz="4000" dirty="0"/>
          </a:p>
        </p:txBody>
      </p:sp>
      <p:sp>
        <p:nvSpPr>
          <p:cNvPr id="3" name="Content Placeholder 2"/>
          <p:cNvSpPr>
            <a:spLocks noGrp="1"/>
          </p:cNvSpPr>
          <p:nvPr>
            <p:ph idx="1"/>
          </p:nvPr>
        </p:nvSpPr>
        <p:spPr>
          <a:xfrm>
            <a:off x="838200" y="1970767"/>
            <a:ext cx="10515600" cy="4351338"/>
          </a:xfrm>
        </p:spPr>
        <p:txBody>
          <a:bodyPr>
            <a:normAutofit/>
          </a:bodyPr>
          <a:lstStyle/>
          <a:p>
            <a:r>
              <a:rPr lang="tr-TR" sz="2300" dirty="0"/>
              <a:t>Yapılan her staj günü için staj defterinde o günü anlatan en az bir sayfa olmalıdır.</a:t>
            </a:r>
          </a:p>
          <a:p>
            <a:endParaRPr lang="tr-TR" sz="2300" dirty="0"/>
          </a:p>
          <a:p>
            <a:r>
              <a:rPr lang="tr-TR" sz="2300" dirty="0"/>
              <a:t>Staj defteri </a:t>
            </a:r>
            <a:r>
              <a:rPr lang="tr-TR" sz="2300" b="1" u="sng" dirty="0"/>
              <a:t>tükenmez</a:t>
            </a:r>
            <a:r>
              <a:rPr lang="tr-TR" sz="2300" dirty="0"/>
              <a:t> kalem ile </a:t>
            </a:r>
            <a:r>
              <a:rPr lang="tr-TR" sz="2300" b="1" u="sng" dirty="0"/>
              <a:t>el yazısı </a:t>
            </a:r>
            <a:r>
              <a:rPr lang="tr-TR" sz="2300" dirty="0"/>
              <a:t>kullanılarak yazılmalıdır</a:t>
            </a:r>
          </a:p>
          <a:p>
            <a:endParaRPr lang="tr-TR" sz="2300" dirty="0"/>
          </a:p>
          <a:p>
            <a:r>
              <a:rPr lang="tr-TR" sz="2300" dirty="0"/>
              <a:t>Defter içerisine konu ile ilgili fotoğraf yapıştırılabilir. </a:t>
            </a:r>
          </a:p>
          <a:p>
            <a:endParaRPr lang="tr-TR" sz="2300" dirty="0"/>
          </a:p>
          <a:p>
            <a:r>
              <a:rPr lang="tr-TR" sz="2300" dirty="0"/>
              <a:t>Defter içerisine bilmediğiniz bir şey yazmamanız gerekmektedir.</a:t>
            </a:r>
            <a:endParaRPr lang="en-US" sz="2300" dirty="0"/>
          </a:p>
        </p:txBody>
      </p:sp>
    </p:spTree>
    <p:extLst>
      <p:ext uri="{BB962C8B-B14F-4D97-AF65-F5344CB8AC3E}">
        <p14:creationId xmlns:p14="http://schemas.microsoft.com/office/powerpoint/2010/main" val="74451090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116" y="365125"/>
            <a:ext cx="10515600" cy="1325563"/>
          </a:xfrm>
        </p:spPr>
        <p:txBody>
          <a:bodyPr>
            <a:normAutofit/>
          </a:bodyPr>
          <a:lstStyle/>
          <a:p>
            <a:r>
              <a:rPr lang="tr-TR" sz="4000" dirty="0"/>
              <a:t>Staj defteri - 3</a:t>
            </a:r>
            <a:endParaRPr lang="en-US" sz="4000" dirty="0"/>
          </a:p>
        </p:txBody>
      </p:sp>
      <p:pic>
        <p:nvPicPr>
          <p:cNvPr id="4" name="Picture 3"/>
          <p:cNvPicPr>
            <a:picLocks noChangeAspect="1"/>
          </p:cNvPicPr>
          <p:nvPr/>
        </p:nvPicPr>
        <p:blipFill>
          <a:blip r:embed="rId2"/>
          <a:stretch>
            <a:fillRect/>
          </a:stretch>
        </p:blipFill>
        <p:spPr>
          <a:xfrm>
            <a:off x="5951122" y="1657959"/>
            <a:ext cx="3031515" cy="4494832"/>
          </a:xfrm>
          <a:prstGeom prst="rect">
            <a:avLst/>
          </a:prstGeom>
        </p:spPr>
      </p:pic>
      <p:sp>
        <p:nvSpPr>
          <p:cNvPr id="5" name="TextBox 4"/>
          <p:cNvSpPr txBox="1"/>
          <p:nvPr/>
        </p:nvSpPr>
        <p:spPr>
          <a:xfrm>
            <a:off x="9179139" y="5655749"/>
            <a:ext cx="2316145" cy="400110"/>
          </a:xfrm>
          <a:prstGeom prst="rect">
            <a:avLst/>
          </a:prstGeom>
          <a:noFill/>
        </p:spPr>
        <p:txBody>
          <a:bodyPr wrap="square" rtlCol="0">
            <a:spAutoFit/>
          </a:bodyPr>
          <a:lstStyle/>
          <a:p>
            <a:r>
              <a:rPr lang="tr-TR" sz="2000" dirty="0"/>
              <a:t>Staj amirinin imzası</a:t>
            </a:r>
            <a:endParaRPr lang="en-US" sz="2000" dirty="0"/>
          </a:p>
        </p:txBody>
      </p:sp>
      <p:sp>
        <p:nvSpPr>
          <p:cNvPr id="6" name="TextBox 5"/>
          <p:cNvSpPr txBox="1"/>
          <p:nvPr/>
        </p:nvSpPr>
        <p:spPr>
          <a:xfrm>
            <a:off x="9164625" y="1657959"/>
            <a:ext cx="2054909" cy="707886"/>
          </a:xfrm>
          <a:prstGeom prst="rect">
            <a:avLst/>
          </a:prstGeom>
          <a:noFill/>
        </p:spPr>
        <p:txBody>
          <a:bodyPr wrap="square" rtlCol="0">
            <a:spAutoFit/>
          </a:bodyPr>
          <a:lstStyle/>
          <a:p>
            <a:r>
              <a:rPr lang="tr-TR" sz="2000" dirty="0"/>
              <a:t>Sayfanın anlattığı </a:t>
            </a:r>
          </a:p>
          <a:p>
            <a:pPr algn="ctr"/>
            <a:r>
              <a:rPr lang="tr-TR" sz="2000" dirty="0"/>
              <a:t>gün tarihi</a:t>
            </a:r>
            <a:endParaRPr lang="en-US" sz="2000" dirty="0"/>
          </a:p>
        </p:txBody>
      </p:sp>
      <p:sp>
        <p:nvSpPr>
          <p:cNvPr id="7" name="TextBox 4"/>
          <p:cNvSpPr txBox="1"/>
          <p:nvPr/>
        </p:nvSpPr>
        <p:spPr>
          <a:xfrm>
            <a:off x="3600917" y="5684779"/>
            <a:ext cx="2118146" cy="400110"/>
          </a:xfrm>
          <a:prstGeom prst="rect">
            <a:avLst/>
          </a:prstGeom>
          <a:noFill/>
        </p:spPr>
        <p:txBody>
          <a:bodyPr wrap="square" rtlCol="0">
            <a:spAutoFit/>
          </a:bodyPr>
          <a:lstStyle/>
          <a:p>
            <a:r>
              <a:rPr lang="tr-TR" sz="2000" dirty="0"/>
              <a:t>Öğrencinin imzası</a:t>
            </a:r>
          </a:p>
        </p:txBody>
      </p:sp>
      <p:sp>
        <p:nvSpPr>
          <p:cNvPr id="3" name="Metin kutusu 2"/>
          <p:cNvSpPr txBox="1"/>
          <p:nvPr/>
        </p:nvSpPr>
        <p:spPr>
          <a:xfrm>
            <a:off x="696687" y="2127681"/>
            <a:ext cx="4541884" cy="1508105"/>
          </a:xfrm>
          <a:prstGeom prst="rect">
            <a:avLst/>
          </a:prstGeom>
          <a:noFill/>
        </p:spPr>
        <p:txBody>
          <a:bodyPr wrap="none" rtlCol="0">
            <a:spAutoFit/>
          </a:bodyPr>
          <a:lstStyle/>
          <a:p>
            <a:r>
              <a:rPr lang="tr-TR" sz="2300" dirty="0"/>
              <a:t>Staj defterinin her yazılı sayfasında; </a:t>
            </a:r>
          </a:p>
          <a:p>
            <a:r>
              <a:rPr lang="tr-TR" sz="2300" dirty="0"/>
              <a:t>tarih, öğrenci imzası ve staj amirinin </a:t>
            </a:r>
          </a:p>
          <a:p>
            <a:r>
              <a:rPr lang="tr-TR" sz="2300" dirty="0"/>
              <a:t>imzası bulunmalıdır.</a:t>
            </a:r>
          </a:p>
          <a:p>
            <a:pPr marL="342900" indent="-342900">
              <a:buFont typeface="Arial" panose="020B0604020202020204" pitchFamily="34" charset="0"/>
              <a:buChar char="•"/>
            </a:pPr>
            <a:endParaRPr lang="tr-TR" sz="2300" dirty="0"/>
          </a:p>
        </p:txBody>
      </p:sp>
    </p:spTree>
    <p:extLst>
      <p:ext uri="{BB962C8B-B14F-4D97-AF65-F5344CB8AC3E}">
        <p14:creationId xmlns:p14="http://schemas.microsoft.com/office/powerpoint/2010/main" val="117291936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8041"/>
            <a:ext cx="10515600" cy="1325563"/>
          </a:xfrm>
        </p:spPr>
        <p:txBody>
          <a:bodyPr>
            <a:normAutofit/>
          </a:bodyPr>
          <a:lstStyle/>
          <a:p>
            <a:r>
              <a:rPr lang="tr-TR" sz="4000" dirty="0"/>
              <a:t>Staj Defteri - 4</a:t>
            </a:r>
            <a:endParaRPr lang="en-US" sz="4000" dirty="0"/>
          </a:p>
        </p:txBody>
      </p:sp>
      <p:sp>
        <p:nvSpPr>
          <p:cNvPr id="3" name="Content Placeholder 2"/>
          <p:cNvSpPr>
            <a:spLocks noGrp="1"/>
          </p:cNvSpPr>
          <p:nvPr>
            <p:ph idx="1"/>
          </p:nvPr>
        </p:nvSpPr>
        <p:spPr>
          <a:xfrm>
            <a:off x="838199" y="1128941"/>
            <a:ext cx="11019972" cy="4351338"/>
          </a:xfrm>
        </p:spPr>
        <p:txBody>
          <a:bodyPr>
            <a:normAutofit/>
          </a:bodyPr>
          <a:lstStyle/>
          <a:p>
            <a:pPr marL="0" indent="0">
              <a:buNone/>
            </a:pPr>
            <a:endParaRPr lang="tr-TR" sz="2400" dirty="0"/>
          </a:p>
          <a:p>
            <a:r>
              <a:rPr lang="tr-TR" sz="2400" dirty="0"/>
              <a:t>Staj Defterinin ilk ve son yazılı sayfasında mutlaka Staj amirinin kaşesi basılmalıdır. </a:t>
            </a:r>
            <a:endParaRPr lang="en-US" sz="2400" dirty="0">
              <a:solidFill>
                <a:srgbClr val="FF0000"/>
              </a:solidFill>
            </a:endParaRPr>
          </a:p>
        </p:txBody>
      </p:sp>
      <p:pic>
        <p:nvPicPr>
          <p:cNvPr id="4" name="Content Placeholder 4"/>
          <p:cNvPicPr>
            <a:picLocks noChangeAspect="1"/>
          </p:cNvPicPr>
          <p:nvPr/>
        </p:nvPicPr>
        <p:blipFill>
          <a:blip r:embed="rId2"/>
          <a:stretch>
            <a:fillRect/>
          </a:stretch>
        </p:blipFill>
        <p:spPr>
          <a:xfrm>
            <a:off x="2123389" y="2374441"/>
            <a:ext cx="2837438" cy="3974189"/>
          </a:xfrm>
          <a:prstGeom prst="rect">
            <a:avLst/>
          </a:prstGeom>
        </p:spPr>
      </p:pic>
      <p:pic>
        <p:nvPicPr>
          <p:cNvPr id="5" name="Picture 3"/>
          <p:cNvPicPr>
            <a:picLocks noChangeAspect="1"/>
          </p:cNvPicPr>
          <p:nvPr/>
        </p:nvPicPr>
        <p:blipFill>
          <a:blip r:embed="rId3"/>
          <a:stretch>
            <a:fillRect/>
          </a:stretch>
        </p:blipFill>
        <p:spPr>
          <a:xfrm>
            <a:off x="7137946" y="2298240"/>
            <a:ext cx="2680370" cy="3974189"/>
          </a:xfrm>
          <a:prstGeom prst="rect">
            <a:avLst/>
          </a:prstGeom>
        </p:spPr>
      </p:pic>
      <p:sp>
        <p:nvSpPr>
          <p:cNvPr id="6" name="TextBox 10"/>
          <p:cNvSpPr txBox="1"/>
          <p:nvPr/>
        </p:nvSpPr>
        <p:spPr>
          <a:xfrm>
            <a:off x="5131999" y="4146091"/>
            <a:ext cx="1786195" cy="430887"/>
          </a:xfrm>
          <a:prstGeom prst="rect">
            <a:avLst/>
          </a:prstGeom>
          <a:noFill/>
        </p:spPr>
        <p:txBody>
          <a:bodyPr wrap="none" rtlCol="0">
            <a:spAutoFit/>
          </a:bodyPr>
          <a:lstStyle/>
          <a:p>
            <a:r>
              <a:rPr lang="tr-TR" sz="2200" u="sng" dirty="0"/>
              <a:t>Kaşe basılmalı</a:t>
            </a:r>
          </a:p>
        </p:txBody>
      </p:sp>
      <p:cxnSp>
        <p:nvCxnSpPr>
          <p:cNvPr id="7" name="Straight Arrow Connector 9"/>
          <p:cNvCxnSpPr/>
          <p:nvPr/>
        </p:nvCxnSpPr>
        <p:spPr>
          <a:xfrm flipH="1">
            <a:off x="3118748" y="4489905"/>
            <a:ext cx="1981198" cy="64815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9"/>
          <p:cNvCxnSpPr/>
          <p:nvPr/>
        </p:nvCxnSpPr>
        <p:spPr>
          <a:xfrm>
            <a:off x="6900171" y="4489905"/>
            <a:ext cx="2400300" cy="145732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Metin kutusu 11"/>
          <p:cNvSpPr txBox="1"/>
          <p:nvPr/>
        </p:nvSpPr>
        <p:spPr>
          <a:xfrm>
            <a:off x="2623069" y="6319601"/>
            <a:ext cx="1892506" cy="369332"/>
          </a:xfrm>
          <a:prstGeom prst="rect">
            <a:avLst/>
          </a:prstGeom>
          <a:noFill/>
        </p:spPr>
        <p:txBody>
          <a:bodyPr wrap="none" rtlCol="0">
            <a:spAutoFit/>
          </a:bodyPr>
          <a:lstStyle/>
          <a:p>
            <a:r>
              <a:rPr lang="tr-TR" dirty="0"/>
              <a:t>Defterin ilk sayfası</a:t>
            </a:r>
          </a:p>
        </p:txBody>
      </p:sp>
      <p:sp>
        <p:nvSpPr>
          <p:cNvPr id="13" name="Metin kutusu 12"/>
          <p:cNvSpPr txBox="1"/>
          <p:nvPr/>
        </p:nvSpPr>
        <p:spPr>
          <a:xfrm>
            <a:off x="7493778" y="6304055"/>
            <a:ext cx="2015936" cy="369332"/>
          </a:xfrm>
          <a:prstGeom prst="rect">
            <a:avLst/>
          </a:prstGeom>
          <a:noFill/>
        </p:spPr>
        <p:txBody>
          <a:bodyPr wrap="none" rtlCol="0">
            <a:spAutoFit/>
          </a:bodyPr>
          <a:lstStyle/>
          <a:p>
            <a:r>
              <a:rPr lang="tr-TR" dirty="0"/>
              <a:t>Defterin son sayfası</a:t>
            </a:r>
          </a:p>
        </p:txBody>
      </p:sp>
    </p:spTree>
    <p:extLst>
      <p:ext uri="{BB962C8B-B14F-4D97-AF65-F5344CB8AC3E}">
        <p14:creationId xmlns:p14="http://schemas.microsoft.com/office/powerpoint/2010/main" val="241617059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9639"/>
            <a:ext cx="10515600" cy="1325563"/>
          </a:xfrm>
        </p:spPr>
        <p:txBody>
          <a:bodyPr>
            <a:normAutofit/>
          </a:bodyPr>
          <a:lstStyle/>
          <a:p>
            <a:r>
              <a:rPr lang="tr-TR" sz="4000" dirty="0"/>
              <a:t>Mülakat - 0</a:t>
            </a:r>
            <a:endParaRPr lang="en-US" sz="4000" dirty="0"/>
          </a:p>
        </p:txBody>
      </p:sp>
      <p:sp>
        <p:nvSpPr>
          <p:cNvPr id="3" name="Content Placeholder 2"/>
          <p:cNvSpPr>
            <a:spLocks noGrp="1"/>
          </p:cNvSpPr>
          <p:nvPr>
            <p:ph idx="1"/>
          </p:nvPr>
        </p:nvSpPr>
        <p:spPr>
          <a:xfrm>
            <a:off x="838199" y="1869167"/>
            <a:ext cx="9684658" cy="4351338"/>
          </a:xfrm>
        </p:spPr>
        <p:txBody>
          <a:bodyPr>
            <a:normAutofit/>
          </a:bodyPr>
          <a:lstStyle/>
          <a:p>
            <a:r>
              <a:rPr lang="tr-TR" sz="2300" dirty="0"/>
              <a:t>Stajın kabul edilmesi için staj komisyonu tarafından yapılacak mülakata girilmesi gerekmektedir.</a:t>
            </a:r>
          </a:p>
          <a:p>
            <a:endParaRPr lang="tr-TR" sz="2300" dirty="0"/>
          </a:p>
          <a:p>
            <a:r>
              <a:rPr lang="tr-TR" sz="2300" dirty="0"/>
              <a:t>Staj dönemleri için mülakat tarihleri bölüm sayfasında duyurulur.</a:t>
            </a:r>
          </a:p>
          <a:p>
            <a:endParaRPr lang="tr-TR" sz="2300" dirty="0"/>
          </a:p>
          <a:p>
            <a:r>
              <a:rPr lang="tr-TR" sz="2300" dirty="0"/>
              <a:t>Mülakat dönemini kaçıran stajlar kabul edilmeyecektir.</a:t>
            </a:r>
          </a:p>
          <a:p>
            <a:endParaRPr lang="tr-TR" sz="2300" dirty="0"/>
          </a:p>
          <a:p>
            <a:r>
              <a:rPr lang="tr-TR" sz="2300" dirty="0"/>
              <a:t>Mülakata staj defteri ve staj değerlendirme formu ile gelinmesi gerekmektedir.</a:t>
            </a:r>
            <a:endParaRPr lang="en-US" sz="2300" dirty="0"/>
          </a:p>
        </p:txBody>
      </p:sp>
    </p:spTree>
    <p:extLst>
      <p:ext uri="{BB962C8B-B14F-4D97-AF65-F5344CB8AC3E}">
        <p14:creationId xmlns:p14="http://schemas.microsoft.com/office/powerpoint/2010/main" val="219230221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000" dirty="0"/>
              <a:t>Mülakat - 1</a:t>
            </a:r>
          </a:p>
        </p:txBody>
      </p:sp>
      <p:sp>
        <p:nvSpPr>
          <p:cNvPr id="3" name="Content Placeholder 2"/>
          <p:cNvSpPr>
            <a:spLocks noGrp="1"/>
          </p:cNvSpPr>
          <p:nvPr>
            <p:ph idx="1"/>
          </p:nvPr>
        </p:nvSpPr>
        <p:spPr>
          <a:xfrm>
            <a:off x="881741" y="2101397"/>
            <a:ext cx="9713687" cy="4351338"/>
          </a:xfrm>
        </p:spPr>
        <p:txBody>
          <a:bodyPr>
            <a:normAutofit/>
          </a:bodyPr>
          <a:lstStyle/>
          <a:p>
            <a:r>
              <a:rPr lang="tr-TR" sz="2300" dirty="0"/>
              <a:t>Staj mülakatında defteriniz kontrol edilecek ve yazılı olanlardan sorular sorulacaktır.</a:t>
            </a:r>
          </a:p>
          <a:p>
            <a:pPr marL="0" indent="0">
              <a:buNone/>
            </a:pPr>
            <a:endParaRPr lang="tr-TR" sz="2300" dirty="0"/>
          </a:p>
          <a:p>
            <a:r>
              <a:rPr lang="tr-TR" sz="2300" dirty="0"/>
              <a:t>Staj mülakatı sizleri iş mülakatlarına hazırlayacaktır.</a:t>
            </a:r>
          </a:p>
          <a:p>
            <a:pPr marL="0" indent="0">
              <a:buNone/>
            </a:pPr>
            <a:endParaRPr lang="tr-TR" sz="2300" dirty="0"/>
          </a:p>
          <a:p>
            <a:r>
              <a:rPr lang="tr-TR" sz="2300" dirty="0"/>
              <a:t>Mülakata girmeden önce hazırlık yapabilirsiniz.</a:t>
            </a:r>
          </a:p>
        </p:txBody>
      </p:sp>
    </p:spTree>
    <p:extLst>
      <p:ext uri="{BB962C8B-B14F-4D97-AF65-F5344CB8AC3E}">
        <p14:creationId xmlns:p14="http://schemas.microsoft.com/office/powerpoint/2010/main" val="369737096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000" dirty="0"/>
              <a:t>STAJ DEĞERLENDİRME FORMU</a:t>
            </a:r>
          </a:p>
        </p:txBody>
      </p:sp>
      <p:sp>
        <p:nvSpPr>
          <p:cNvPr id="3" name="Content Placeholder 2"/>
          <p:cNvSpPr>
            <a:spLocks noGrp="1"/>
          </p:cNvSpPr>
          <p:nvPr>
            <p:ph idx="1"/>
          </p:nvPr>
        </p:nvSpPr>
        <p:spPr/>
        <p:txBody>
          <a:bodyPr>
            <a:normAutofit/>
          </a:bodyPr>
          <a:lstStyle/>
          <a:p>
            <a:r>
              <a:rPr lang="tr-TR" sz="2300" dirty="0"/>
              <a:t>Staj Değerlendirme formu stajın yapıldığı firma tarafından doldurulacaktır.</a:t>
            </a:r>
          </a:p>
          <a:p>
            <a:endParaRPr lang="tr-TR" sz="2300" dirty="0"/>
          </a:p>
          <a:p>
            <a:r>
              <a:rPr lang="tr-TR" sz="2300" dirty="0"/>
              <a:t>Staj defterlerini imzalayan amirin değerlendirme formunu da doldurması gerekir.</a:t>
            </a:r>
          </a:p>
          <a:p>
            <a:endParaRPr lang="tr-TR" sz="2300" dirty="0"/>
          </a:p>
          <a:p>
            <a:r>
              <a:rPr lang="tr-TR" sz="2300" dirty="0"/>
              <a:t>Staj defterlerini imzalayan amirin imza ve mührü de gereklidir.</a:t>
            </a:r>
          </a:p>
          <a:p>
            <a:endParaRPr lang="tr-TR" sz="2300" dirty="0"/>
          </a:p>
          <a:p>
            <a:r>
              <a:rPr lang="tr-TR" sz="2300" dirty="0"/>
              <a:t>Değerlendirme formu kapalı bir zarf içerisinde muhafaza edilmelidir</a:t>
            </a:r>
          </a:p>
          <a:p>
            <a:endParaRPr lang="tr-TR" sz="2300" dirty="0"/>
          </a:p>
          <a:p>
            <a:r>
              <a:rPr lang="tr-TR" sz="2300" dirty="0"/>
              <a:t>Kapalı zarf mülakat sırasında staj komisyonu üyesine teslim edilir.</a:t>
            </a:r>
          </a:p>
        </p:txBody>
      </p:sp>
    </p:spTree>
    <p:extLst>
      <p:ext uri="{BB962C8B-B14F-4D97-AF65-F5344CB8AC3E}">
        <p14:creationId xmlns:p14="http://schemas.microsoft.com/office/powerpoint/2010/main" val="300143274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a:t>Staj Ekleri</a:t>
            </a:r>
          </a:p>
        </p:txBody>
      </p:sp>
      <p:sp>
        <p:nvSpPr>
          <p:cNvPr id="3" name="İçerik Yer Tutucusu 2"/>
          <p:cNvSpPr>
            <a:spLocks noGrp="1"/>
          </p:cNvSpPr>
          <p:nvPr>
            <p:ph idx="1"/>
          </p:nvPr>
        </p:nvSpPr>
        <p:spPr>
          <a:xfrm>
            <a:off x="867227" y="1753053"/>
            <a:ext cx="11049001" cy="4351338"/>
          </a:xfrm>
        </p:spPr>
        <p:txBody>
          <a:bodyPr>
            <a:normAutofit/>
          </a:bodyPr>
          <a:lstStyle/>
          <a:p>
            <a:r>
              <a:rPr lang="tr-TR" sz="2300" dirty="0"/>
              <a:t>İşletme stajında ek olarak işletme raporu istenmektedir.</a:t>
            </a:r>
          </a:p>
          <a:p>
            <a:pPr marL="0" indent="0">
              <a:buNone/>
            </a:pPr>
            <a:r>
              <a:rPr lang="tr-TR" sz="2300" dirty="0"/>
              <a:t>Örnek rapor: </a:t>
            </a:r>
            <a:r>
              <a:rPr lang="tr-TR" sz="2300" dirty="0">
                <a:hlinkClick r:id="rId2"/>
              </a:rPr>
              <a:t>https://bsm.sakarya.edu.tr/sites/bsm.sakarya.edu.tr/file/Isletme_Staj_Raporu_Ornegi_.pdf</a:t>
            </a:r>
            <a:endParaRPr lang="tr-TR" sz="2300" dirty="0"/>
          </a:p>
          <a:p>
            <a:pPr marL="0" indent="0">
              <a:buNone/>
            </a:pPr>
            <a:endParaRPr lang="tr-TR" sz="2300" dirty="0"/>
          </a:p>
          <a:p>
            <a:r>
              <a:rPr lang="tr-TR" sz="2300" dirty="0"/>
              <a:t>Yazılım stajında ek olarak proje kodları istenmektedir. </a:t>
            </a:r>
          </a:p>
          <a:p>
            <a:pPr marL="0" indent="0">
              <a:buNone/>
            </a:pPr>
            <a:r>
              <a:rPr lang="tr-TR" sz="2300" dirty="0"/>
              <a:t>Kodlar; </a:t>
            </a:r>
            <a:r>
              <a:rPr lang="tr-TR" sz="2300" dirty="0" err="1"/>
              <a:t>GitHub</a:t>
            </a:r>
            <a:r>
              <a:rPr lang="tr-TR" sz="2300" dirty="0"/>
              <a:t>, </a:t>
            </a:r>
            <a:r>
              <a:rPr lang="tr-TR" sz="2300" dirty="0" err="1"/>
              <a:t>OneDrive</a:t>
            </a:r>
            <a:r>
              <a:rPr lang="tr-TR" sz="2300" dirty="0"/>
              <a:t>, Google Drive vb. platformlarından birine yüklenerek staj komisyon üyesine ulaştırılabilir.</a:t>
            </a:r>
          </a:p>
        </p:txBody>
      </p:sp>
    </p:spTree>
    <p:extLst>
      <p:ext uri="{BB962C8B-B14F-4D97-AF65-F5344CB8AC3E}">
        <p14:creationId xmlns:p14="http://schemas.microsoft.com/office/powerpoint/2010/main" val="395679595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9172" y="437695"/>
            <a:ext cx="10515600" cy="1325563"/>
          </a:xfrm>
        </p:spPr>
        <p:txBody>
          <a:bodyPr>
            <a:normAutofit/>
          </a:bodyPr>
          <a:lstStyle/>
          <a:p>
            <a:r>
              <a:rPr lang="tr-TR" sz="3600" dirty="0"/>
              <a:t> Yurtdışında kendi imkanları ile staj yapmak isteyenler</a:t>
            </a:r>
          </a:p>
        </p:txBody>
      </p:sp>
      <p:sp>
        <p:nvSpPr>
          <p:cNvPr id="5" name="Content Placeholder 2"/>
          <p:cNvSpPr>
            <a:spLocks noGrp="1"/>
          </p:cNvSpPr>
          <p:nvPr>
            <p:ph idx="1"/>
          </p:nvPr>
        </p:nvSpPr>
        <p:spPr>
          <a:xfrm>
            <a:off x="838200" y="2072365"/>
            <a:ext cx="10515600" cy="4351338"/>
          </a:xfrm>
        </p:spPr>
        <p:txBody>
          <a:bodyPr>
            <a:normAutofit/>
          </a:bodyPr>
          <a:lstStyle/>
          <a:p>
            <a:r>
              <a:rPr lang="tr-TR" sz="2300" dirty="0"/>
              <a:t>Prosedür tamamen aynı olup eğer ki staj yapılacak firma staj kabul formunu dolduramazsa firmanın çalıştığı alanı, personel sayısını ve mühendis sayısını belirten firma onaylı bir evrak, staj kabul formuna ek olarak eklenerek teslim edilmelidir. </a:t>
            </a:r>
          </a:p>
          <a:p>
            <a:endParaRPr lang="tr-TR" sz="2300" dirty="0"/>
          </a:p>
          <a:p>
            <a:r>
              <a:rPr lang="tr-TR" sz="2300" dirty="0"/>
              <a:t>Öğrenciler isterse yurtdışında yapılan stajın defterini İngilizce dilinde yazabilirler.</a:t>
            </a:r>
          </a:p>
          <a:p>
            <a:endParaRPr lang="tr-TR" sz="2300" dirty="0"/>
          </a:p>
          <a:p>
            <a:endParaRPr lang="tr-TR" sz="2300" dirty="0"/>
          </a:p>
        </p:txBody>
      </p:sp>
    </p:spTree>
    <p:extLst>
      <p:ext uri="{BB962C8B-B14F-4D97-AF65-F5344CB8AC3E}">
        <p14:creationId xmlns:p14="http://schemas.microsoft.com/office/powerpoint/2010/main" val="173640787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000" dirty="0"/>
              <a:t>Neden Staj</a:t>
            </a:r>
          </a:p>
        </p:txBody>
      </p:sp>
      <p:sp>
        <p:nvSpPr>
          <p:cNvPr id="3" name="Content Placeholder 2"/>
          <p:cNvSpPr>
            <a:spLocks noGrp="1"/>
          </p:cNvSpPr>
          <p:nvPr>
            <p:ph idx="1"/>
          </p:nvPr>
        </p:nvSpPr>
        <p:spPr>
          <a:xfrm>
            <a:off x="852715" y="2115911"/>
            <a:ext cx="10515600" cy="4351338"/>
          </a:xfrm>
        </p:spPr>
        <p:txBody>
          <a:bodyPr>
            <a:normAutofit/>
          </a:bodyPr>
          <a:lstStyle/>
          <a:p>
            <a:r>
              <a:rPr lang="tr-TR" sz="2500" dirty="0"/>
              <a:t>Stajın amacı öğrencilere iş hayatı deneyimi kazandırmaktır.</a:t>
            </a:r>
          </a:p>
          <a:p>
            <a:pPr marL="0" indent="0">
              <a:buNone/>
            </a:pPr>
            <a:endParaRPr lang="tr-TR" sz="2500" dirty="0"/>
          </a:p>
          <a:p>
            <a:r>
              <a:rPr lang="tr-TR" sz="2500" dirty="0"/>
              <a:t>Her iş deneyimi öz geçmişinizi zenginleştirecektir.</a:t>
            </a:r>
          </a:p>
          <a:p>
            <a:pPr marL="0" indent="0">
              <a:buNone/>
            </a:pPr>
            <a:endParaRPr lang="tr-TR" sz="2500" dirty="0"/>
          </a:p>
          <a:p>
            <a:r>
              <a:rPr lang="tr-TR" sz="2500" dirty="0"/>
              <a:t>İyi bir staj kendinize olan güveninizi arttıracaktır.</a:t>
            </a:r>
          </a:p>
        </p:txBody>
      </p:sp>
    </p:spTree>
    <p:extLst>
      <p:ext uri="{BB962C8B-B14F-4D97-AF65-F5344CB8AC3E}">
        <p14:creationId xmlns:p14="http://schemas.microsoft.com/office/powerpoint/2010/main" val="354225684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771" y="452213"/>
            <a:ext cx="10515600" cy="1325563"/>
          </a:xfrm>
        </p:spPr>
        <p:txBody>
          <a:bodyPr>
            <a:normAutofit/>
          </a:bodyPr>
          <a:lstStyle/>
          <a:p>
            <a:r>
              <a:rPr lang="tr-TR" sz="3600" dirty="0"/>
              <a:t>Çalışan öğrencilerin sigorta yaptırması gerekiyor mu? </a:t>
            </a:r>
          </a:p>
        </p:txBody>
      </p:sp>
      <p:sp>
        <p:nvSpPr>
          <p:cNvPr id="3" name="Content Placeholder 2"/>
          <p:cNvSpPr>
            <a:spLocks noGrp="1"/>
          </p:cNvSpPr>
          <p:nvPr>
            <p:ph idx="1"/>
          </p:nvPr>
        </p:nvSpPr>
        <p:spPr>
          <a:xfrm>
            <a:off x="867228" y="1811108"/>
            <a:ext cx="10515600" cy="4351338"/>
          </a:xfrm>
        </p:spPr>
        <p:txBody>
          <a:bodyPr>
            <a:normAutofit/>
          </a:bodyPr>
          <a:lstStyle/>
          <a:p>
            <a:endParaRPr lang="tr-TR" sz="2500" dirty="0"/>
          </a:p>
          <a:p>
            <a:r>
              <a:rPr lang="tr-TR" sz="2500" dirty="0"/>
              <a:t>Eğer öğrenci sigortalı olarak çalışıyorsa sigorta yapılmaz. Öğrenci staj kabul formunun bir kopyasını staj birimine teslim etmek zorunda değildir ancak staj komisyonundaki ilgili kişiye teslim etmek zorundadır.</a:t>
            </a:r>
          </a:p>
        </p:txBody>
      </p:sp>
    </p:spTree>
    <p:extLst>
      <p:ext uri="{BB962C8B-B14F-4D97-AF65-F5344CB8AC3E}">
        <p14:creationId xmlns:p14="http://schemas.microsoft.com/office/powerpoint/2010/main" val="339548109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9639"/>
            <a:ext cx="10515600" cy="1325563"/>
          </a:xfrm>
        </p:spPr>
        <p:txBody>
          <a:bodyPr>
            <a:normAutofit/>
          </a:bodyPr>
          <a:lstStyle/>
          <a:p>
            <a:r>
              <a:rPr lang="tr-TR" sz="4000" dirty="0"/>
              <a:t>Staj Dersi</a:t>
            </a:r>
          </a:p>
        </p:txBody>
      </p:sp>
      <p:sp>
        <p:nvSpPr>
          <p:cNvPr id="3" name="Content Placeholder 2"/>
          <p:cNvSpPr>
            <a:spLocks noGrp="1"/>
          </p:cNvSpPr>
          <p:nvPr>
            <p:ph idx="1"/>
          </p:nvPr>
        </p:nvSpPr>
        <p:spPr>
          <a:xfrm>
            <a:off x="838200" y="1898195"/>
            <a:ext cx="10515600" cy="4351338"/>
          </a:xfrm>
        </p:spPr>
        <p:txBody>
          <a:bodyPr>
            <a:normAutofit/>
          </a:bodyPr>
          <a:lstStyle/>
          <a:p>
            <a:r>
              <a:rPr lang="tr-TR" sz="2300" dirty="0"/>
              <a:t>Staj dersi her zaman seçilebilir ancak sistemde gözüktüğü zaman bir kereye mahsus bu dersi seçmesi öğrencinin faydasına olacaktır.</a:t>
            </a:r>
          </a:p>
          <a:p>
            <a:endParaRPr lang="tr-TR" sz="2300" dirty="0"/>
          </a:p>
          <a:p>
            <a:r>
              <a:rPr lang="tr-TR" sz="2300" dirty="0"/>
              <a:t>Staj dersi seçilmeden öğrenci mezun olamaz.</a:t>
            </a:r>
          </a:p>
          <a:p>
            <a:endParaRPr lang="tr-TR" sz="2300" dirty="0"/>
          </a:p>
          <a:p>
            <a:r>
              <a:rPr lang="tr-TR" sz="2300" dirty="0"/>
              <a:t>Staj dersinin seçilmemesi staj yapmaya ve yapılan stajın mülakatına girilmesine engel teşkil etmez. Öğrenci stajın yapıldığı tarihi izleyen ilk eğitim öğretim döneminde yaptığı stajın mülakatına girmek zorundadır aksi takdirde stajı geçersiz sayılacaktır. </a:t>
            </a:r>
          </a:p>
        </p:txBody>
      </p:sp>
    </p:spTree>
    <p:extLst>
      <p:ext uri="{BB962C8B-B14F-4D97-AF65-F5344CB8AC3E}">
        <p14:creationId xmlns:p14="http://schemas.microsoft.com/office/powerpoint/2010/main" val="20996418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991" y="-120635"/>
            <a:ext cx="10515600" cy="1325563"/>
          </a:xfrm>
        </p:spPr>
        <p:txBody>
          <a:bodyPr>
            <a:normAutofit/>
          </a:bodyPr>
          <a:lstStyle/>
          <a:p>
            <a:pPr algn="ctr"/>
            <a:r>
              <a:rPr lang="tr-TR" sz="4000" dirty="0"/>
              <a:t>Komisyon Üyeleri</a:t>
            </a:r>
          </a:p>
        </p:txBody>
      </p:sp>
      <p:graphicFrame>
        <p:nvGraphicFramePr>
          <p:cNvPr id="17" name="Diyagram 16"/>
          <p:cNvGraphicFramePr/>
          <p:nvPr>
            <p:extLst>
              <p:ext uri="{D42A27DB-BD31-4B8C-83A1-F6EECF244321}">
                <p14:modId xmlns:p14="http://schemas.microsoft.com/office/powerpoint/2010/main" val="1811112013"/>
              </p:ext>
            </p:extLst>
          </p:nvPr>
        </p:nvGraphicFramePr>
        <p:xfrm>
          <a:off x="1746982" y="1204928"/>
          <a:ext cx="4158868" cy="33922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9" name="Diyagram 28"/>
          <p:cNvGraphicFramePr/>
          <p:nvPr>
            <p:extLst>
              <p:ext uri="{D42A27DB-BD31-4B8C-83A1-F6EECF244321}">
                <p14:modId xmlns:p14="http://schemas.microsoft.com/office/powerpoint/2010/main" val="1773158859"/>
              </p:ext>
            </p:extLst>
          </p:nvPr>
        </p:nvGraphicFramePr>
        <p:xfrm>
          <a:off x="6818164" y="1204928"/>
          <a:ext cx="3542240" cy="22240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itle 1">
            <a:extLst>
              <a:ext uri="{FF2B5EF4-FFF2-40B4-BE49-F238E27FC236}">
                <a16:creationId xmlns:a16="http://schemas.microsoft.com/office/drawing/2014/main" id="{3E77CC13-E400-4965-A610-6A8A6ED3083B}"/>
              </a:ext>
            </a:extLst>
          </p:cNvPr>
          <p:cNvSpPr txBox="1">
            <a:spLocks/>
          </p:cNvSpPr>
          <p:nvPr/>
        </p:nvSpPr>
        <p:spPr>
          <a:xfrm>
            <a:off x="4405533" y="4730706"/>
            <a:ext cx="3850546" cy="6694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4000" dirty="0"/>
              <a:t>Fakülte Staj Birimi</a:t>
            </a:r>
          </a:p>
        </p:txBody>
      </p:sp>
      <p:grpSp>
        <p:nvGrpSpPr>
          <p:cNvPr id="6" name="Grup 5">
            <a:extLst>
              <a:ext uri="{FF2B5EF4-FFF2-40B4-BE49-F238E27FC236}">
                <a16:creationId xmlns:a16="http://schemas.microsoft.com/office/drawing/2014/main" id="{16FF5C80-F6EE-42C8-B429-67ED31781C49}"/>
              </a:ext>
            </a:extLst>
          </p:cNvPr>
          <p:cNvGrpSpPr/>
          <p:nvPr/>
        </p:nvGrpSpPr>
        <p:grpSpPr>
          <a:xfrm>
            <a:off x="5244978" y="5533675"/>
            <a:ext cx="3487415" cy="1085070"/>
            <a:chOff x="1011232" y="2449010"/>
            <a:chExt cx="2660441" cy="942873"/>
          </a:xfrm>
        </p:grpSpPr>
        <p:sp>
          <p:nvSpPr>
            <p:cNvPr id="8" name="Ok: Beşgen 7">
              <a:extLst>
                <a:ext uri="{FF2B5EF4-FFF2-40B4-BE49-F238E27FC236}">
                  <a16:creationId xmlns:a16="http://schemas.microsoft.com/office/drawing/2014/main" id="{327B9B54-5C38-4C04-B4B8-8EC7A23B538F}"/>
                </a:ext>
              </a:extLst>
            </p:cNvPr>
            <p:cNvSpPr/>
            <p:nvPr/>
          </p:nvSpPr>
          <p:spPr>
            <a:xfrm rot="10800000">
              <a:off x="1011232" y="2449010"/>
              <a:ext cx="2660441" cy="942873"/>
            </a:xfrm>
            <a:prstGeom prst="homePlat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Ok: Beşgen 4">
              <a:extLst>
                <a:ext uri="{FF2B5EF4-FFF2-40B4-BE49-F238E27FC236}">
                  <a16:creationId xmlns:a16="http://schemas.microsoft.com/office/drawing/2014/main" id="{31CEA4C6-2F79-420E-90A0-1CCDD26A3265}"/>
                </a:ext>
              </a:extLst>
            </p:cNvPr>
            <p:cNvSpPr txBox="1"/>
            <p:nvPr/>
          </p:nvSpPr>
          <p:spPr>
            <a:xfrm>
              <a:off x="1246950" y="2466482"/>
              <a:ext cx="2424723" cy="7506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5781" tIns="53340" rIns="99568" bIns="53340" numCol="1" spcCol="1270" anchor="ctr" anchorCtr="0">
              <a:noAutofit/>
            </a:bodyPr>
            <a:lstStyle/>
            <a:p>
              <a:pPr marL="0" lvl="0" indent="0" algn="ctr" defTabSz="622300">
                <a:lnSpc>
                  <a:spcPct val="90000"/>
                </a:lnSpc>
                <a:spcBef>
                  <a:spcPct val="0"/>
                </a:spcBef>
                <a:spcAft>
                  <a:spcPct val="35000"/>
                </a:spcAft>
                <a:buNone/>
              </a:pPr>
              <a:endParaRPr lang="tr-TR" sz="1400" b="1" kern="1200" dirty="0"/>
            </a:p>
            <a:p>
              <a:pPr marL="0" lvl="0" indent="0" algn="ctr" defTabSz="622300">
                <a:lnSpc>
                  <a:spcPct val="90000"/>
                </a:lnSpc>
                <a:spcBef>
                  <a:spcPct val="0"/>
                </a:spcBef>
                <a:spcAft>
                  <a:spcPct val="35000"/>
                </a:spcAft>
                <a:buNone/>
              </a:pPr>
              <a:endParaRPr lang="tr-TR" sz="1400" b="1" kern="1200" dirty="0"/>
            </a:p>
            <a:p>
              <a:pPr marL="0" lvl="0" indent="0" algn="ctr" defTabSz="622300">
                <a:lnSpc>
                  <a:spcPct val="90000"/>
                </a:lnSpc>
                <a:spcBef>
                  <a:spcPct val="0"/>
                </a:spcBef>
                <a:spcAft>
                  <a:spcPct val="35000"/>
                </a:spcAft>
                <a:buNone/>
              </a:pPr>
              <a:r>
                <a:rPr lang="tr-TR" sz="1400" b="1" kern="1200" dirty="0"/>
                <a:t>Ahmet Özdemir</a:t>
              </a:r>
            </a:p>
            <a:p>
              <a:pPr marL="0" lvl="0" indent="0" algn="ctr" defTabSz="622300">
                <a:lnSpc>
                  <a:spcPct val="90000"/>
                </a:lnSpc>
                <a:spcBef>
                  <a:spcPct val="0"/>
                </a:spcBef>
                <a:spcAft>
                  <a:spcPct val="35000"/>
                </a:spcAft>
                <a:buNone/>
              </a:pPr>
              <a:r>
                <a:rPr lang="tr-TR" sz="1400" kern="1200" dirty="0"/>
                <a:t>https://ahmeto.sakarya.edu.tr/</a:t>
              </a:r>
            </a:p>
            <a:p>
              <a:pPr marL="0" lvl="0" indent="0" algn="ctr" defTabSz="622300">
                <a:lnSpc>
                  <a:spcPct val="90000"/>
                </a:lnSpc>
                <a:spcBef>
                  <a:spcPct val="0"/>
                </a:spcBef>
                <a:spcAft>
                  <a:spcPct val="35000"/>
                </a:spcAft>
                <a:buNone/>
              </a:pPr>
              <a:r>
                <a:rPr lang="tr-TR" sz="1400" kern="1200" dirty="0"/>
                <a:t>ahmeto@sakarya.edu.tr</a:t>
              </a:r>
            </a:p>
            <a:p>
              <a:pPr marL="0" lvl="0" indent="0" algn="ctr" defTabSz="622300">
                <a:lnSpc>
                  <a:spcPct val="90000"/>
                </a:lnSpc>
                <a:spcBef>
                  <a:spcPct val="0"/>
                </a:spcBef>
                <a:spcAft>
                  <a:spcPct val="35000"/>
                </a:spcAft>
                <a:buNone/>
              </a:pPr>
              <a:r>
                <a:rPr lang="tr-TR" sz="1400" b="0" i="0" dirty="0">
                  <a:solidFill>
                    <a:srgbClr val="FFFFFF"/>
                  </a:solidFill>
                  <a:effectLst/>
                  <a:latin typeface="Ubuntu"/>
                </a:rPr>
                <a:t>+90 (264) 295 5663</a:t>
              </a:r>
              <a:endParaRPr lang="tr-TR" sz="1400" kern="1200" dirty="0"/>
            </a:p>
            <a:p>
              <a:pPr marL="0" lvl="0" indent="0" algn="ctr" defTabSz="622300">
                <a:lnSpc>
                  <a:spcPct val="90000"/>
                </a:lnSpc>
                <a:spcBef>
                  <a:spcPct val="0"/>
                </a:spcBef>
                <a:spcAft>
                  <a:spcPct val="35000"/>
                </a:spcAft>
                <a:buNone/>
              </a:pPr>
              <a:endParaRPr lang="tr-TR" sz="1400" kern="1200" dirty="0"/>
            </a:p>
          </p:txBody>
        </p:sp>
      </p:grpSp>
      <p:pic>
        <p:nvPicPr>
          <p:cNvPr id="15" name="Picture 2" descr="AHMET ÖZDEMİR">
            <a:extLst>
              <a:ext uri="{FF2B5EF4-FFF2-40B4-BE49-F238E27FC236}">
                <a16:creationId xmlns:a16="http://schemas.microsoft.com/office/drawing/2014/main" id="{96CF0902-0A8B-4DD4-90AE-921264E2377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77582" y="5530181"/>
            <a:ext cx="976385" cy="1171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300986"/>
      </p:ext>
    </p:extLst>
  </p:cSld>
  <p:clrMapOvr>
    <a:masterClrMapping/>
  </p:clrMapOvr>
  <mc:AlternateContent xmlns:mc="http://schemas.openxmlformats.org/markup-compatibility/2006">
    <mc:Choice xmlns:p14="http://schemas.microsoft.com/office/powerpoint/2010/main" Requires="p14">
      <p:transition spd="med" p14:dur="6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000" dirty="0"/>
              <a:t>Staj Yeri Aramak</a:t>
            </a:r>
          </a:p>
        </p:txBody>
      </p:sp>
      <p:sp>
        <p:nvSpPr>
          <p:cNvPr id="3" name="Content Placeholder 2"/>
          <p:cNvSpPr>
            <a:spLocks noGrp="1"/>
          </p:cNvSpPr>
          <p:nvPr>
            <p:ph idx="1"/>
          </p:nvPr>
        </p:nvSpPr>
        <p:spPr/>
        <p:txBody>
          <a:bodyPr>
            <a:normAutofit fontScale="92500" lnSpcReduction="20000"/>
          </a:bodyPr>
          <a:lstStyle/>
          <a:p>
            <a:endParaRPr lang="tr-TR" sz="2700" dirty="0"/>
          </a:p>
          <a:p>
            <a:r>
              <a:rPr lang="tr-TR" sz="2700" dirty="0"/>
              <a:t>Staj yeri aramaya erken başlayın.</a:t>
            </a:r>
          </a:p>
          <a:p>
            <a:endParaRPr lang="tr-TR" sz="2700" dirty="0"/>
          </a:p>
          <a:p>
            <a:r>
              <a:rPr lang="tr-TR" sz="2700" dirty="0"/>
              <a:t>Staj yeri aramak iş aramaya benzer. </a:t>
            </a:r>
          </a:p>
          <a:p>
            <a:endParaRPr lang="tr-TR" sz="2700" dirty="0"/>
          </a:p>
          <a:p>
            <a:r>
              <a:rPr lang="tr-TR" sz="2700" dirty="0"/>
              <a:t>Öz geçmiş ve ön yazı hazırlayın.</a:t>
            </a:r>
          </a:p>
          <a:p>
            <a:endParaRPr lang="tr-TR" sz="2700" dirty="0"/>
          </a:p>
          <a:p>
            <a:r>
              <a:rPr lang="tr-TR" sz="2700" dirty="0"/>
              <a:t>Araştırmacı olun ve farklı kaynaklara göz atın.</a:t>
            </a:r>
          </a:p>
          <a:p>
            <a:endParaRPr lang="tr-TR" sz="2700" dirty="0"/>
          </a:p>
          <a:p>
            <a:r>
              <a:rPr lang="tr-TR" sz="2700" dirty="0"/>
              <a:t>Israrcı olmalısınız.</a:t>
            </a:r>
            <a:br>
              <a:rPr lang="tr-TR" dirty="0"/>
            </a:br>
            <a:endParaRPr lang="tr-TR" dirty="0"/>
          </a:p>
          <a:p>
            <a:endParaRPr lang="tr-TR" dirty="0"/>
          </a:p>
          <a:p>
            <a:endParaRPr lang="tr-TR" dirty="0"/>
          </a:p>
        </p:txBody>
      </p:sp>
    </p:spTree>
    <p:extLst>
      <p:ext uri="{BB962C8B-B14F-4D97-AF65-F5344CB8AC3E}">
        <p14:creationId xmlns:p14="http://schemas.microsoft.com/office/powerpoint/2010/main" val="104913547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000" dirty="0"/>
              <a:t>İyi bir staj deneyimi iş bulmanızı sağlayabilir</a:t>
            </a:r>
          </a:p>
        </p:txBody>
      </p:sp>
      <p:sp>
        <p:nvSpPr>
          <p:cNvPr id="3" name="Content Placeholder 2"/>
          <p:cNvSpPr>
            <a:spLocks noGrp="1"/>
          </p:cNvSpPr>
          <p:nvPr>
            <p:ph idx="1"/>
          </p:nvPr>
        </p:nvSpPr>
        <p:spPr>
          <a:xfrm>
            <a:off x="823686" y="2043339"/>
            <a:ext cx="10515600" cy="4351338"/>
          </a:xfrm>
        </p:spPr>
        <p:txBody>
          <a:bodyPr/>
          <a:lstStyle/>
          <a:p>
            <a:r>
              <a:rPr lang="tr-TR" sz="2500" dirty="0"/>
              <a:t>Staj yaptığınız firma sizi işe alabilir.</a:t>
            </a:r>
          </a:p>
          <a:p>
            <a:endParaRPr lang="tr-TR" sz="2500" dirty="0"/>
          </a:p>
          <a:p>
            <a:r>
              <a:rPr lang="tr-TR" sz="2500" dirty="0"/>
              <a:t>Çalışacağınız ortamlar hakkında tecrübeniz artar.</a:t>
            </a:r>
          </a:p>
          <a:p>
            <a:endParaRPr lang="tr-TR" sz="2500" dirty="0"/>
          </a:p>
          <a:p>
            <a:r>
              <a:rPr lang="tr-TR" sz="2500" dirty="0"/>
              <a:t>Çalışanlar hakkında bilgi edinirsiniz.</a:t>
            </a:r>
          </a:p>
          <a:p>
            <a:endParaRPr lang="tr-TR" sz="2500" dirty="0"/>
          </a:p>
          <a:p>
            <a:r>
              <a:rPr lang="tr-TR" sz="2500" dirty="0"/>
              <a:t>İş başvuru mülakatları hakkında tecrübe edinirsiniz</a:t>
            </a:r>
          </a:p>
          <a:p>
            <a:pPr marL="0" indent="0">
              <a:buNone/>
            </a:pPr>
            <a:endParaRPr lang="tr-TR" dirty="0"/>
          </a:p>
          <a:p>
            <a:endParaRPr lang="tr-TR" dirty="0"/>
          </a:p>
          <a:p>
            <a:pPr marL="0" indent="0">
              <a:buNone/>
            </a:pPr>
            <a:endParaRPr lang="tr-TR" dirty="0"/>
          </a:p>
          <a:p>
            <a:endParaRPr lang="tr-TR" dirty="0"/>
          </a:p>
          <a:p>
            <a:endParaRPr lang="tr-TR" dirty="0"/>
          </a:p>
        </p:txBody>
      </p:sp>
    </p:spTree>
    <p:extLst>
      <p:ext uri="{BB962C8B-B14F-4D97-AF65-F5344CB8AC3E}">
        <p14:creationId xmlns:p14="http://schemas.microsoft.com/office/powerpoint/2010/main" val="208308180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27558"/>
            <a:ext cx="10515600" cy="1325563"/>
          </a:xfrm>
        </p:spPr>
        <p:txBody>
          <a:bodyPr/>
          <a:lstStyle/>
          <a:p>
            <a:pPr algn="ctr"/>
            <a:r>
              <a:rPr lang="tr-TR" dirty="0"/>
              <a:t>STAJA BAŞLAMA ADIMLARI</a:t>
            </a:r>
          </a:p>
        </p:txBody>
      </p:sp>
    </p:spTree>
    <p:extLst>
      <p:ext uri="{BB962C8B-B14F-4D97-AF65-F5344CB8AC3E}">
        <p14:creationId xmlns:p14="http://schemas.microsoft.com/office/powerpoint/2010/main" val="65224871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000" dirty="0"/>
              <a:t>Staj Temel Bilgiler</a:t>
            </a:r>
          </a:p>
        </p:txBody>
      </p:sp>
      <p:sp>
        <p:nvSpPr>
          <p:cNvPr id="3" name="Content Placeholder 2"/>
          <p:cNvSpPr>
            <a:spLocks noGrp="1"/>
          </p:cNvSpPr>
          <p:nvPr>
            <p:ph idx="1"/>
          </p:nvPr>
        </p:nvSpPr>
        <p:spPr/>
        <p:txBody>
          <a:bodyPr>
            <a:normAutofit/>
          </a:bodyPr>
          <a:lstStyle/>
          <a:p>
            <a:r>
              <a:rPr lang="tr-TR" sz="2500" dirty="0"/>
              <a:t>İşletme ve Yazılım olarak iki tür staj yapılacaktır.</a:t>
            </a:r>
          </a:p>
          <a:p>
            <a:endParaRPr lang="tr-TR" sz="2500" dirty="0"/>
          </a:p>
          <a:p>
            <a:r>
              <a:rPr lang="tr-TR" sz="2500" dirty="0"/>
              <a:t>Her staj 20 iş günü olmalıdır.</a:t>
            </a:r>
          </a:p>
          <a:p>
            <a:endParaRPr lang="tr-TR" sz="2500" dirty="0"/>
          </a:p>
          <a:p>
            <a:r>
              <a:rPr lang="tr-TR" sz="2500" dirty="0"/>
              <a:t>Staj başlangıcı Pazartesi olmalıdır.</a:t>
            </a:r>
          </a:p>
          <a:p>
            <a:endParaRPr lang="tr-TR" sz="2500" dirty="0"/>
          </a:p>
          <a:p>
            <a:r>
              <a:rPr lang="tr-TR" sz="2500" dirty="0"/>
              <a:t>Staja başlamadan önce staj kabul formu doldurulmalı ve ilgili komisyon üyelerine teslim edilmelidir.</a:t>
            </a:r>
          </a:p>
        </p:txBody>
      </p:sp>
    </p:spTree>
    <p:extLst>
      <p:ext uri="{BB962C8B-B14F-4D97-AF65-F5344CB8AC3E}">
        <p14:creationId xmlns:p14="http://schemas.microsoft.com/office/powerpoint/2010/main" val="68284270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000" dirty="0"/>
              <a:t>Stajda Yapılması Gerekenler</a:t>
            </a:r>
          </a:p>
        </p:txBody>
      </p:sp>
      <p:sp>
        <p:nvSpPr>
          <p:cNvPr id="3" name="Content Placeholder 2"/>
          <p:cNvSpPr>
            <a:spLocks noGrp="1"/>
          </p:cNvSpPr>
          <p:nvPr>
            <p:ph idx="1"/>
          </p:nvPr>
        </p:nvSpPr>
        <p:spPr>
          <a:xfrm>
            <a:off x="838201" y="1578882"/>
            <a:ext cx="11353799" cy="4351338"/>
          </a:xfrm>
        </p:spPr>
        <p:txBody>
          <a:bodyPr>
            <a:noAutofit/>
          </a:bodyPr>
          <a:lstStyle/>
          <a:p>
            <a:pPr marL="0" indent="0">
              <a:buNone/>
            </a:pPr>
            <a:endParaRPr lang="tr-TR" sz="2400" dirty="0"/>
          </a:p>
          <a:p>
            <a:r>
              <a:rPr lang="tr-TR" sz="2400" dirty="0"/>
              <a:t>Staj yaptığınız firmada çalışanların sizinle ilgilenmeleri için ısrarcı olun.</a:t>
            </a:r>
          </a:p>
          <a:p>
            <a:endParaRPr lang="tr-TR" sz="2400" dirty="0"/>
          </a:p>
          <a:p>
            <a:r>
              <a:rPr lang="tr-TR" sz="2400" dirty="0"/>
              <a:t>"Bir şey yaptırmadılar" cümlesi bahane olarak kabul edilemez.</a:t>
            </a:r>
          </a:p>
          <a:p>
            <a:endParaRPr lang="tr-TR" sz="2400" dirty="0"/>
          </a:p>
          <a:p>
            <a:r>
              <a:rPr lang="tr-TR" sz="2400" dirty="0"/>
              <a:t>Firmanın staj türüne uygun konular üzerine çalıştığına emin olun.</a:t>
            </a:r>
          </a:p>
          <a:p>
            <a:endParaRPr lang="tr-TR" sz="2400" dirty="0"/>
          </a:p>
          <a:p>
            <a:r>
              <a:rPr lang="tr-TR" sz="2400" dirty="0"/>
              <a:t>Amacınızın kendinizi geliştirmek olduğunu unutmayın.</a:t>
            </a:r>
          </a:p>
          <a:p>
            <a:pPr marL="0" indent="0">
              <a:buNone/>
            </a:pPr>
            <a:endParaRPr lang="tr-TR" sz="2600" dirty="0"/>
          </a:p>
          <a:p>
            <a:endParaRPr lang="tr-TR" sz="2600" dirty="0"/>
          </a:p>
        </p:txBody>
      </p:sp>
    </p:spTree>
    <p:extLst>
      <p:ext uri="{BB962C8B-B14F-4D97-AF65-F5344CB8AC3E}">
        <p14:creationId xmlns:p14="http://schemas.microsoft.com/office/powerpoint/2010/main" val="380848579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686" y="147411"/>
            <a:ext cx="10515600" cy="1325563"/>
          </a:xfrm>
        </p:spPr>
        <p:txBody>
          <a:bodyPr>
            <a:normAutofit/>
          </a:bodyPr>
          <a:lstStyle/>
          <a:p>
            <a:r>
              <a:rPr lang="tr-TR" sz="4000" dirty="0"/>
              <a:t>Staj Önemli Noktalar</a:t>
            </a:r>
          </a:p>
        </p:txBody>
      </p:sp>
      <p:sp>
        <p:nvSpPr>
          <p:cNvPr id="3" name="Content Placeholder 2"/>
          <p:cNvSpPr>
            <a:spLocks noGrp="1"/>
          </p:cNvSpPr>
          <p:nvPr>
            <p:ph idx="1"/>
          </p:nvPr>
        </p:nvSpPr>
        <p:spPr>
          <a:xfrm>
            <a:off x="722086" y="1535336"/>
            <a:ext cx="10860314" cy="4351338"/>
          </a:xfrm>
        </p:spPr>
        <p:txBody>
          <a:bodyPr>
            <a:noAutofit/>
          </a:bodyPr>
          <a:lstStyle/>
          <a:p>
            <a:pPr lvl="0"/>
            <a:r>
              <a:rPr lang="tr-TR" sz="1900" dirty="0"/>
              <a:t>Staj yapılacak olan yerin seçiminde, daha önce çalışılan ve belli bir temelin olduğu teknoloji, yazılım dili veya programın kullanıldığı şirketlere öncelik verilmesi</a:t>
            </a:r>
          </a:p>
          <a:p>
            <a:pPr marL="0" lvl="0" indent="0">
              <a:buNone/>
            </a:pPr>
            <a:endParaRPr lang="tr-TR" sz="1900" dirty="0"/>
          </a:p>
          <a:p>
            <a:pPr lvl="0"/>
            <a:r>
              <a:rPr lang="tr-TR" sz="1900" dirty="0"/>
              <a:t>Staj yapılacak olan işyeri ile staja başlamadan ve kabul alınmadan önce tam olarak nasıl bir görev verileceği ve yapılacak işin netleştirilmesi</a:t>
            </a:r>
          </a:p>
          <a:p>
            <a:pPr lvl="0"/>
            <a:endParaRPr lang="tr-TR" sz="1900" dirty="0"/>
          </a:p>
          <a:p>
            <a:r>
              <a:rPr lang="tr-TR" sz="1900" dirty="0"/>
              <a:t>İşletme stajında üretimin görülmesi ve farklı departmanların iş yapış biçimlerinin incelenebilmesi</a:t>
            </a:r>
          </a:p>
          <a:p>
            <a:endParaRPr lang="tr-TR" sz="1900" dirty="0"/>
          </a:p>
          <a:p>
            <a:pPr lvl="0"/>
            <a:r>
              <a:rPr lang="tr-TR" sz="1900" dirty="0"/>
              <a:t>Yazılım stajında öncelik olarak, staj yapılan yerde devam eden veya yeni başlayacak olan bir projede ekip içerinde yer alınması ve projeye katkıda bulunulması. Bu mümkün olmuyorsa, departmanda bulunan mühendis tarafından verilecek olan başka bir yazılım projesinin gerçeklenmesi.</a:t>
            </a:r>
          </a:p>
          <a:p>
            <a:pPr marL="0" indent="0">
              <a:buNone/>
            </a:pPr>
            <a:r>
              <a:rPr lang="tr-TR" sz="1900" dirty="0"/>
              <a:t> </a:t>
            </a:r>
          </a:p>
          <a:p>
            <a:pPr lvl="0"/>
            <a:r>
              <a:rPr lang="tr-TR" sz="1900" dirty="0"/>
              <a:t>Staj defterlerinin hazırlanmasında, kullanılan teknoloji-platform hakkında kısa bir ön bilgiden sonra yapılan işin kod ve ekran çıktıları ile anlatılması, gereksiz bilgiler ile defterin doldurulmaması.</a:t>
            </a:r>
          </a:p>
          <a:p>
            <a:pPr marL="0" lvl="0" indent="0">
              <a:buNone/>
            </a:pPr>
            <a:endParaRPr lang="tr-TR" sz="1900" dirty="0"/>
          </a:p>
        </p:txBody>
      </p:sp>
    </p:spTree>
    <p:extLst>
      <p:ext uri="{BB962C8B-B14F-4D97-AF65-F5344CB8AC3E}">
        <p14:creationId xmlns:p14="http://schemas.microsoft.com/office/powerpoint/2010/main" val="107954386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1103</TotalTime>
  <Words>1225</Words>
  <Application>Microsoft Office PowerPoint</Application>
  <PresentationFormat>Geniş ekran</PresentationFormat>
  <Paragraphs>211</Paragraphs>
  <Slides>32</Slides>
  <Notes>12</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32</vt:i4>
      </vt:variant>
    </vt:vector>
  </HeadingPairs>
  <TitlesOfParts>
    <vt:vector size="37" baseType="lpstr">
      <vt:lpstr>Arial</vt:lpstr>
      <vt:lpstr>Calibri</vt:lpstr>
      <vt:lpstr>Calibri Light</vt:lpstr>
      <vt:lpstr>Ubuntu</vt:lpstr>
      <vt:lpstr>Office Theme</vt:lpstr>
      <vt:lpstr>PowerPoint Sunusu</vt:lpstr>
      <vt:lpstr>İçerik</vt:lpstr>
      <vt:lpstr>Neden Staj</vt:lpstr>
      <vt:lpstr>Staj Yeri Aramak</vt:lpstr>
      <vt:lpstr>İyi bir staj deneyimi iş bulmanızı sağlayabilir</vt:lpstr>
      <vt:lpstr>STAJA BAŞLAMA ADIMLARI</vt:lpstr>
      <vt:lpstr>Staj Temel Bilgiler</vt:lpstr>
      <vt:lpstr>Stajda Yapılması Gerekenler</vt:lpstr>
      <vt:lpstr>Staj Önemli Noktalar</vt:lpstr>
      <vt:lpstr>Staj Türleri</vt:lpstr>
      <vt:lpstr>Staj Yeri</vt:lpstr>
      <vt:lpstr>Bölüm Sayfasındaki Bilgiler</vt:lpstr>
      <vt:lpstr>STAJ KABUL FORMU - 0</vt:lpstr>
      <vt:lpstr>STAJ KABUL FORMU -1</vt:lpstr>
      <vt:lpstr>STAJ KABUL FORMU-2</vt:lpstr>
      <vt:lpstr>STAJ KABUL FORMU-3</vt:lpstr>
      <vt:lpstr>STAJ KABUL FORMU-4</vt:lpstr>
      <vt:lpstr>STAJ KABUL FORMU - TESLİMİ</vt:lpstr>
      <vt:lpstr>STAJ DEFTERİ VE MÜLAKAT</vt:lpstr>
      <vt:lpstr>Staj Defteri - 0</vt:lpstr>
      <vt:lpstr>Staj defteri - 1</vt:lpstr>
      <vt:lpstr>Staj defteri - 2</vt:lpstr>
      <vt:lpstr>Staj defteri - 3</vt:lpstr>
      <vt:lpstr>Staj Defteri - 4</vt:lpstr>
      <vt:lpstr>Mülakat - 0</vt:lpstr>
      <vt:lpstr>Mülakat - 1</vt:lpstr>
      <vt:lpstr>STAJ DEĞERLENDİRME FORMU</vt:lpstr>
      <vt:lpstr>Staj Ekleri</vt:lpstr>
      <vt:lpstr> Yurtdışında kendi imkanları ile staj yapmak isteyenler</vt:lpstr>
      <vt:lpstr>Çalışan öğrencilerin sigorta yaptırması gerekiyor mu? </vt:lpstr>
      <vt:lpstr>Staj Dersi</vt:lpstr>
      <vt:lpstr>Komisyon Üyeleri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Staj</dc:title>
  <dc:creator>BSM</dc:creator>
  <cp:lastModifiedBy>Muhammed Kotan</cp:lastModifiedBy>
  <cp:revision>202</cp:revision>
  <dcterms:created xsi:type="dcterms:W3CDTF">2017-03-20T08:44:26Z</dcterms:created>
  <dcterms:modified xsi:type="dcterms:W3CDTF">2021-12-12T15:59:03Z</dcterms:modified>
</cp:coreProperties>
</file>